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52" r:id="rId1"/>
  </p:sldMasterIdLst>
  <p:notesMasterIdLst>
    <p:notesMasterId r:id="rId35"/>
  </p:notesMasterIdLst>
  <p:handoutMasterIdLst>
    <p:handoutMasterId r:id="rId36"/>
  </p:handoutMasterIdLst>
  <p:sldIdLst>
    <p:sldId id="444" r:id="rId2"/>
    <p:sldId id="472" r:id="rId3"/>
    <p:sldId id="539" r:id="rId4"/>
    <p:sldId id="540" r:id="rId5"/>
    <p:sldId id="541" r:id="rId6"/>
    <p:sldId id="542" r:id="rId7"/>
    <p:sldId id="543" r:id="rId8"/>
    <p:sldId id="544" r:id="rId9"/>
    <p:sldId id="545" r:id="rId10"/>
    <p:sldId id="546" r:id="rId11"/>
    <p:sldId id="547" r:id="rId12"/>
    <p:sldId id="548" r:id="rId13"/>
    <p:sldId id="549" r:id="rId14"/>
    <p:sldId id="550" r:id="rId15"/>
    <p:sldId id="551" r:id="rId16"/>
    <p:sldId id="552" r:id="rId17"/>
    <p:sldId id="553" r:id="rId18"/>
    <p:sldId id="554" r:id="rId19"/>
    <p:sldId id="556" r:id="rId20"/>
    <p:sldId id="557" r:id="rId21"/>
    <p:sldId id="558" r:id="rId22"/>
    <p:sldId id="559" r:id="rId23"/>
    <p:sldId id="561" r:id="rId24"/>
    <p:sldId id="560" r:id="rId25"/>
    <p:sldId id="555" r:id="rId26"/>
    <p:sldId id="562" r:id="rId27"/>
    <p:sldId id="563" r:id="rId28"/>
    <p:sldId id="564" r:id="rId29"/>
    <p:sldId id="565" r:id="rId30"/>
    <p:sldId id="566" r:id="rId31"/>
    <p:sldId id="567" r:id="rId32"/>
    <p:sldId id="568" r:id="rId33"/>
    <p:sldId id="569" r:id="rId34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黑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074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FFE"/>
    <a:srgbClr val="EDF5FD"/>
    <a:srgbClr val="852C09"/>
    <a:srgbClr val="FCF1DC"/>
    <a:srgbClr val="FFCC99"/>
    <a:srgbClr val="E2F5FE"/>
    <a:srgbClr val="FFFFF3"/>
    <a:srgbClr val="FFF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07" autoAdjust="0"/>
    <p:restoredTop sz="93504" autoAdjust="0"/>
  </p:normalViewPr>
  <p:slideViewPr>
    <p:cSldViewPr>
      <p:cViewPr varScale="1">
        <p:scale>
          <a:sx n="77" d="100"/>
          <a:sy n="77" d="100"/>
        </p:scale>
        <p:origin x="702" y="90"/>
      </p:cViewPr>
      <p:guideLst>
        <p:guide orient="horz" pos="2160"/>
        <p:guide orient="horz" pos="3074"/>
        <p:guide pos="2880"/>
      </p:guideLst>
    </p:cSldViewPr>
  </p:slideViewPr>
  <p:outlineViewPr>
    <p:cViewPr>
      <p:scale>
        <a:sx n="33" d="100"/>
        <a:sy n="33" d="100"/>
      </p:scale>
      <p:origin x="0" y="183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620"/>
    </p:cViewPr>
  </p:sorterViewPr>
  <p:notesViewPr>
    <p:cSldViewPr>
      <p:cViewPr varScale="1">
        <p:scale>
          <a:sx n="55" d="100"/>
          <a:sy n="55" d="100"/>
        </p:scale>
        <p:origin x="-187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fld id="{315462C5-E515-4FDC-8D08-585824A1D6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+mn-ea"/>
              </a:defRPr>
            </a:lvl1pPr>
          </a:lstStyle>
          <a:p>
            <a:pPr>
              <a:defRPr/>
            </a:pPr>
            <a:fld id="{5949CBC9-AA03-4AA4-9D6A-EAA760A040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3B9FBD5-448D-46DC-B2D9-FC496C561740}" type="slidenum">
              <a:rPr lang="zh-CN" altLang="en-US" sz="1200">
                <a:ea typeface="宋体" charset="-122"/>
              </a:rPr>
              <a:pPr algn="r"/>
              <a:t>1</a:t>
            </a:fld>
            <a:endParaRPr lang="en-US" altLang="zh-CN" sz="1200">
              <a:ea typeface="宋体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fontAlgn="b">
              <a:spcBef>
                <a:spcPct val="50000"/>
              </a:spcBef>
              <a:buClr>
                <a:schemeClr val="tx1"/>
              </a:buClr>
            </a:pPr>
            <a:endParaRPr lang="zh-CN" altLang="en-US" b="1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2154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49CBC9-AA03-4AA4-9D6A-EAA760A040E6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8211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337F-0D1D-451D-8498-1D5B3CFD9469}" type="datetimeFigureOut">
              <a:rPr lang="zh-CN" altLang="en-US" smtClean="0"/>
              <a:t>2018/7/15/Sun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‹#›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991872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337F-0D1D-451D-8498-1D5B3CFD9469}" type="datetimeFigureOut">
              <a:rPr lang="zh-CN" altLang="en-US" smtClean="0"/>
              <a:t>2018/7/15/Sun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‹#›</a:t>
            </a:fld>
            <a:r>
              <a:rPr lang="en-US" altLang="zh-CN" smtClean="0"/>
              <a:t>/35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8262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337F-0D1D-451D-8498-1D5B3CFD9469}" type="datetimeFigureOut">
              <a:rPr lang="zh-CN" altLang="en-US" smtClean="0"/>
              <a:t>2018/7/15/Sun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‹#›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674039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337F-0D1D-451D-8498-1D5B3CFD9469}" type="datetimeFigureOut">
              <a:rPr lang="zh-CN" altLang="en-US" smtClean="0"/>
              <a:t>2018/7/15/Sun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32656"/>
            <a:ext cx="2088232" cy="6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337F-0D1D-451D-8498-1D5B3CFD9469}" type="datetimeFigureOut">
              <a:rPr lang="zh-CN" altLang="en-US" smtClean="0"/>
              <a:t>2018/7/15/Sun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‹#›</a:t>
            </a:fld>
            <a:r>
              <a:rPr lang="en-US" altLang="zh-CN" smtClean="0"/>
              <a:t>/35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4175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337F-0D1D-451D-8498-1D5B3CFD9469}" type="datetimeFigureOut">
              <a:rPr lang="zh-CN" altLang="en-US" smtClean="0"/>
              <a:t>2018/7/15/Sun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‹#›</a:t>
            </a:fld>
            <a:r>
              <a:rPr lang="en-US" altLang="zh-CN" smtClean="0"/>
              <a:t>/35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3954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337F-0D1D-451D-8498-1D5B3CFD9469}" type="datetimeFigureOut">
              <a:rPr lang="zh-CN" altLang="en-US" smtClean="0"/>
              <a:t>2018/7/15/Sun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‹#›</a:t>
            </a:fld>
            <a:r>
              <a:rPr lang="en-US" altLang="zh-CN" smtClean="0"/>
              <a:t>/35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0351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337F-0D1D-451D-8498-1D5B3CFD9469}" type="datetimeFigureOut">
              <a:rPr lang="zh-CN" altLang="en-US" smtClean="0"/>
              <a:t>2018/7/15/Sun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‹#›</a:t>
            </a:fld>
            <a:r>
              <a:rPr lang="en-US" altLang="zh-CN" smtClean="0"/>
              <a:t>/35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6082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337F-0D1D-451D-8498-1D5B3CFD9469}" type="datetimeFigureOut">
              <a:rPr lang="zh-CN" altLang="en-US" smtClean="0"/>
              <a:t>2018/7/15/Sun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‹#›</a:t>
            </a:fld>
            <a:r>
              <a:rPr lang="en-US" altLang="zh-CN" smtClean="0"/>
              <a:t>/35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550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337F-0D1D-451D-8498-1D5B3CFD9469}" type="datetimeFigureOut">
              <a:rPr lang="zh-CN" altLang="en-US" smtClean="0"/>
              <a:t>2018/7/15/Sun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‹#›</a:t>
            </a:fld>
            <a:r>
              <a:rPr lang="en-US" altLang="zh-CN" smtClean="0"/>
              <a:t>/35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492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337F-0D1D-451D-8498-1D5B3CFD9469}" type="datetimeFigureOut">
              <a:rPr lang="zh-CN" altLang="en-US" smtClean="0"/>
              <a:t>2018/7/15/Sun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‹#›</a:t>
            </a:fld>
            <a:r>
              <a:rPr lang="en-US" altLang="zh-CN" smtClean="0"/>
              <a:t>/35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7681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0337F-0D1D-451D-8498-1D5B3CFD9469}" type="datetimeFigureOut">
              <a:rPr lang="zh-CN" altLang="en-US" smtClean="0"/>
              <a:t>2018/7/15/Sun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‹#›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0146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Administrator\Desktop\未标题-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972616" y="774700"/>
            <a:ext cx="5670551" cy="802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reeform 7"/>
          <p:cNvSpPr/>
          <p:nvPr/>
        </p:nvSpPr>
        <p:spPr bwMode="auto">
          <a:xfrm rot="21445424">
            <a:off x="-593353" y="1055757"/>
            <a:ext cx="3349626" cy="2757488"/>
          </a:xfrm>
          <a:custGeom>
            <a:avLst/>
            <a:gdLst>
              <a:gd name="T0" fmla="*/ 175 w 854"/>
              <a:gd name="T1" fmla="*/ 0 h 1533"/>
              <a:gd name="T2" fmla="*/ 854 w 854"/>
              <a:gd name="T3" fmla="*/ 679 h 1533"/>
              <a:gd name="T4" fmla="*/ 0 w 854"/>
              <a:gd name="T5" fmla="*/ 1533 h 1533"/>
              <a:gd name="T6" fmla="*/ 0 w 854"/>
              <a:gd name="T7" fmla="*/ 0 h 1533"/>
              <a:gd name="T8" fmla="*/ 175 w 854"/>
              <a:gd name="T9" fmla="*/ 0 h 1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4" h="1533">
                <a:moveTo>
                  <a:pt x="175" y="0"/>
                </a:moveTo>
                <a:lnTo>
                  <a:pt x="854" y="679"/>
                </a:lnTo>
                <a:lnTo>
                  <a:pt x="0" y="1533"/>
                </a:lnTo>
                <a:lnTo>
                  <a:pt x="0" y="0"/>
                </a:lnTo>
                <a:lnTo>
                  <a:pt x="1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6435" tIns="48218" rIns="96435" bIns="4821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11" name="Freeform 8"/>
          <p:cNvSpPr/>
          <p:nvPr/>
        </p:nvSpPr>
        <p:spPr bwMode="auto">
          <a:xfrm>
            <a:off x="8035925" y="2460625"/>
            <a:ext cx="1108075" cy="2214563"/>
          </a:xfrm>
          <a:custGeom>
            <a:avLst/>
            <a:gdLst>
              <a:gd name="T0" fmla="*/ 325 w 325"/>
              <a:gd name="T1" fmla="*/ 0 h 650"/>
              <a:gd name="T2" fmla="*/ 0 w 325"/>
              <a:gd name="T3" fmla="*/ 325 h 650"/>
              <a:gd name="T4" fmla="*/ 325 w 325"/>
              <a:gd name="T5" fmla="*/ 650 h 650"/>
              <a:gd name="T6" fmla="*/ 325 w 325"/>
              <a:gd name="T7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5" h="650">
                <a:moveTo>
                  <a:pt x="325" y="0"/>
                </a:moveTo>
                <a:lnTo>
                  <a:pt x="0" y="325"/>
                </a:lnTo>
                <a:lnTo>
                  <a:pt x="325" y="650"/>
                </a:lnTo>
                <a:lnTo>
                  <a:pt x="32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6435" tIns="48218" rIns="96435" bIns="4821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12" name="Freeform 9"/>
          <p:cNvSpPr/>
          <p:nvPr/>
        </p:nvSpPr>
        <p:spPr bwMode="auto">
          <a:xfrm>
            <a:off x="7015919" y="831337"/>
            <a:ext cx="2121731" cy="2990131"/>
          </a:xfrm>
          <a:custGeom>
            <a:avLst/>
            <a:gdLst>
              <a:gd name="T0" fmla="*/ 283 w 689"/>
              <a:gd name="T1" fmla="*/ 0 h 971"/>
              <a:gd name="T2" fmla="*/ 0 w 689"/>
              <a:gd name="T3" fmla="*/ 282 h 971"/>
              <a:gd name="T4" fmla="*/ 689 w 689"/>
              <a:gd name="T5" fmla="*/ 971 h 971"/>
              <a:gd name="T6" fmla="*/ 689 w 689"/>
              <a:gd name="T7" fmla="*/ 0 h 971"/>
              <a:gd name="T8" fmla="*/ 283 w 689"/>
              <a:gd name="T9" fmla="*/ 0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9" h="971">
                <a:moveTo>
                  <a:pt x="283" y="0"/>
                </a:moveTo>
                <a:lnTo>
                  <a:pt x="0" y="282"/>
                </a:lnTo>
                <a:lnTo>
                  <a:pt x="689" y="971"/>
                </a:lnTo>
                <a:lnTo>
                  <a:pt x="689" y="0"/>
                </a:lnTo>
                <a:lnTo>
                  <a:pt x="283" y="0"/>
                </a:lnTo>
                <a:close/>
              </a:path>
            </a:pathLst>
          </a:custGeom>
          <a:blipFill dpi="0" rotWithShape="1">
            <a:blip r:embed="rId4" cstate="print">
              <a:grayscl/>
              <a:extLst/>
            </a:blip>
            <a:srcRect/>
            <a:stretch>
              <a:fillRect l="-4169" r="-107321"/>
            </a:stretch>
          </a:blipFill>
          <a:ln>
            <a:noFill/>
          </a:ln>
        </p:spPr>
        <p:txBody>
          <a:bodyPr lIns="96435" tIns="48218" rIns="96435" bIns="4821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2840490" y="2157355"/>
            <a:ext cx="5067300" cy="1871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l">
              <a:spcBef>
                <a:spcPct val="20000"/>
              </a:spcBef>
              <a:buFont typeface="Arial" charset="0"/>
              <a:buNone/>
            </a:pPr>
            <a:endParaRPr lang="zh-CN" altLang="en-US" sz="4000" b="1" smtClean="0">
              <a:solidFill>
                <a:schemeClr val="accent1"/>
              </a:solidFill>
              <a:latin typeface="宋体" charset="-122"/>
              <a:cs typeface="Arial" charset="0"/>
              <a:sym typeface="Calibri" pitchFamily="34" charset="0"/>
            </a:endParaRP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zh-CN" altLang="en-US" sz="2800" b="1" smtClean="0">
                <a:solidFill>
                  <a:schemeClr val="accent1"/>
                </a:solidFill>
                <a:latin typeface="宋体" charset="-122"/>
                <a:cs typeface="Arial" charset="0"/>
                <a:sym typeface="Calibri" pitchFamily="34" charset="0"/>
              </a:rPr>
              <a:t> </a:t>
            </a:r>
            <a:r>
              <a:rPr lang="en-US" altLang="zh-CN" sz="2800" b="1" smtClean="0">
                <a:latin typeface="微软雅黑" pitchFamily="34" charset="-122"/>
                <a:ea typeface="微软雅黑" pitchFamily="34" charset="-122"/>
                <a:cs typeface="Arial" charset="0"/>
                <a:sym typeface="Calibri" pitchFamily="34" charset="0"/>
              </a:rPr>
              <a:t>linux</a:t>
            </a:r>
            <a:r>
              <a:rPr lang="zh-CN" altLang="en-US" sz="2800" b="1" smtClean="0">
                <a:latin typeface="微软雅黑" pitchFamily="34" charset="-122"/>
                <a:ea typeface="微软雅黑" pitchFamily="34" charset="-122"/>
                <a:cs typeface="Arial" charset="0"/>
                <a:sym typeface="Calibri" pitchFamily="34" charset="0"/>
              </a:rPr>
              <a:t>增强</a:t>
            </a:r>
            <a:endParaRPr lang="zh-CN" altLang="en-US" sz="2800" b="1" smtClean="0">
              <a:effectLst>
                <a:outerShdw blurRad="38100" dist="38100" dir="2700000" algn="tl">
                  <a:srgbClr val="C0C0C0"/>
                </a:outerShdw>
              </a:effectLst>
              <a:latin typeface="宋体" charset="-122"/>
              <a:cs typeface="Arial" charset="0"/>
              <a:sym typeface="Calibri" pitchFamily="34" charset="0"/>
            </a:endParaRPr>
          </a:p>
          <a:p>
            <a:pPr algn="l">
              <a:spcBef>
                <a:spcPct val="20000"/>
              </a:spcBef>
              <a:buFont typeface="Arial" charset="0"/>
              <a:buNone/>
            </a:pPr>
            <a:r>
              <a:rPr lang="zh-CN" altLang="en-US" sz="40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r>
              <a:rPr lang="zh-CN" altLang="en-US" sz="4000" b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endParaRPr lang="zh-CN" altLang="en-US" sz="4000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2840490" y="567531"/>
            <a:ext cx="3402013" cy="414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100" dirty="0">
                <a:ln w="18415" cmpd="sng">
                  <a:noFill/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 主 创 新  兴 教 强 国</a:t>
            </a:r>
          </a:p>
        </p:txBody>
      </p:sp>
    </p:spTree>
    <p:extLst>
      <p:ext uri="{BB962C8B-B14F-4D97-AF65-F5344CB8AC3E}">
        <p14:creationId xmlns:p14="http://schemas.microsoft.com/office/powerpoint/2010/main" val="2390459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10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129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b="1" smtClean="0"/>
              <a:t>wangguozhan  ALL=(ALL)       ALL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smtClean="0"/>
              <a:t>wangguozhan-</a:t>
            </a:r>
            <a:r>
              <a:rPr lang="zh-CN" altLang="en-US" sz="2000" smtClean="0"/>
              <a:t>是指的这个普通用户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/>
              <a:t>第一</a:t>
            </a:r>
            <a:r>
              <a:rPr lang="zh-CN" altLang="en-US" sz="2000" smtClean="0"/>
              <a:t>个</a:t>
            </a:r>
            <a:r>
              <a:rPr lang="en-US" altLang="zh-CN" sz="2000" smtClean="0"/>
              <a:t>ALL</a:t>
            </a:r>
            <a:r>
              <a:rPr lang="zh-CN" altLang="en-US" sz="2000" smtClean="0"/>
              <a:t>指的是主机，我们可以指定主机，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/>
              <a:t>第二</a:t>
            </a:r>
            <a:r>
              <a:rPr lang="zh-CN" altLang="en-US" sz="2000" smtClean="0"/>
              <a:t>个</a:t>
            </a:r>
            <a:r>
              <a:rPr lang="en-US" altLang="zh-CN" sz="2000" smtClean="0"/>
              <a:t>ALL</a:t>
            </a:r>
            <a:r>
              <a:rPr lang="zh-CN" altLang="en-US" sz="2000" smtClean="0"/>
              <a:t>指的是以谁的身份执行命令，即目标用户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smtClean="0"/>
              <a:t>第三个</a:t>
            </a:r>
            <a:r>
              <a:rPr lang="en-US" altLang="zh-CN" sz="2000" smtClean="0"/>
              <a:t>ALL</a:t>
            </a:r>
            <a:r>
              <a:rPr lang="zh-CN" altLang="en-US" sz="2000" smtClean="0"/>
              <a:t>指的是命令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/>
              <a:t>案</a:t>
            </a:r>
            <a:r>
              <a:rPr lang="zh-CN" altLang="en-US" sz="2000" smtClean="0"/>
              <a:t>例：允许用户</a:t>
            </a:r>
            <a:r>
              <a:rPr lang="en-US" altLang="zh-CN" sz="2000" smtClean="0"/>
              <a:t>wangguozhan</a:t>
            </a:r>
            <a:r>
              <a:rPr lang="zh-CN" altLang="en-US" sz="2000" smtClean="0"/>
              <a:t>，在</a:t>
            </a:r>
            <a:r>
              <a:rPr lang="en-US" altLang="zh-CN" sz="2000" smtClean="0"/>
              <a:t>cs-1</a:t>
            </a:r>
            <a:r>
              <a:rPr lang="zh-CN" altLang="en-US" sz="2000" smtClean="0"/>
              <a:t>主机上面，以</a:t>
            </a:r>
            <a:r>
              <a:rPr lang="en-US" altLang="zh-CN" sz="2000" smtClean="0"/>
              <a:t>root</a:t>
            </a:r>
            <a:r>
              <a:rPr lang="zh-CN" altLang="en-US" sz="2000"/>
              <a:t>身</a:t>
            </a:r>
            <a:r>
              <a:rPr lang="zh-CN" altLang="en-US" sz="2000" smtClean="0"/>
              <a:t>份，执行</a:t>
            </a:r>
            <a:r>
              <a:rPr lang="en-US" altLang="zh-CN" sz="2000" smtClean="0"/>
              <a:t>ls</a:t>
            </a:r>
            <a:r>
              <a:rPr lang="zh-CN" altLang="en-US" sz="2000" smtClean="0"/>
              <a:t>，</a:t>
            </a:r>
            <a:r>
              <a:rPr lang="en-US" altLang="zh-CN" sz="2000" smtClean="0"/>
              <a:t>cat </a:t>
            </a:r>
            <a:r>
              <a:rPr lang="zh-CN" altLang="en-US" sz="2000" smtClean="0"/>
              <a:t>命令，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i="1" smtClean="0"/>
              <a:t>wangguozhan  cs-1=NOPASSWORD: /bin/ls,/bin/cat</a:t>
            </a:r>
            <a:endParaRPr lang="zh-CN" altLang="en-US" sz="2000" i="1"/>
          </a:p>
        </p:txBody>
      </p:sp>
      <p:sp>
        <p:nvSpPr>
          <p:cNvPr id="7" name="文本框 6"/>
          <p:cNvSpPr txBox="1"/>
          <p:nvPr/>
        </p:nvSpPr>
        <p:spPr>
          <a:xfrm>
            <a:off x="6516216" y="404664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su sudo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命令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10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11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129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/>
              <a:t>我</a:t>
            </a:r>
            <a:r>
              <a:rPr lang="zh-CN" altLang="en-US" sz="2000" smtClean="0"/>
              <a:t>们做个实验，执行给用户配置的命令</a:t>
            </a:r>
            <a:r>
              <a:rPr lang="en-US" altLang="zh-CN" sz="2000" smtClean="0"/>
              <a:t>ls,cat</a:t>
            </a:r>
            <a:r>
              <a:rPr lang="zh-CN" altLang="en-US" sz="2000" smtClean="0"/>
              <a:t>，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smtClean="0"/>
              <a:t>然后执行没有给配置的命令</a:t>
            </a:r>
            <a:r>
              <a:rPr lang="en-US" altLang="zh-CN" sz="2000" smtClean="0"/>
              <a:t>cd,vi</a:t>
            </a:r>
            <a:r>
              <a:rPr lang="zh-CN" altLang="en-US" sz="2000" smtClean="0"/>
              <a:t>，发现没有给配置的命令是没有权限执行的！这样普通用户的权限就精准的被控制了。</a:t>
            </a:r>
            <a:endParaRPr lang="zh-CN" altLang="en-US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5" y="2996952"/>
            <a:ext cx="8791575" cy="3124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16216" y="404664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su sudo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命令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635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12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129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800" smtClean="0"/>
              <a:t>mount</a:t>
            </a:r>
            <a:endParaRPr lang="en-US" altLang="zh-CN" sz="280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smtClean="0"/>
              <a:t>在</a:t>
            </a:r>
            <a:r>
              <a:rPr lang="en-US" altLang="zh-CN" sz="2000" smtClean="0"/>
              <a:t>Linux</a:t>
            </a:r>
            <a:r>
              <a:rPr lang="zh-CN" altLang="en-US" sz="2000" smtClean="0"/>
              <a:t>操作系统中，挂载指的是一个存储设备挂接到一个已经存在的目录上面，通过访问这个挂接的目录来访问这个存储设备中的文件。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i="1"/>
              <a:t>mount </a:t>
            </a:r>
            <a:r>
              <a:rPr lang="en-US" altLang="zh-CN" sz="2000" i="1" smtClean="0"/>
              <a:t>[-o  options</a:t>
            </a:r>
            <a:r>
              <a:rPr lang="en-US" altLang="zh-CN" sz="2000" i="1"/>
              <a:t>] [--source] &lt;source&gt; | [--target] &lt;directory</a:t>
            </a:r>
            <a:r>
              <a:rPr lang="en-US" altLang="zh-CN" sz="2000" i="1" smtClean="0"/>
              <a:t>&gt;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1600" i="1"/>
              <a:t> </a:t>
            </a:r>
            <a:r>
              <a:rPr lang="en-US" altLang="zh-CN" sz="1600" i="1" smtClean="0"/>
              <a:t>  loop-</a:t>
            </a:r>
            <a:r>
              <a:rPr lang="zh-CN" altLang="en-US" sz="1600" i="1" smtClean="0"/>
              <a:t>指的是把一个文件当成硬盘分区挂接系统</a:t>
            </a:r>
            <a:endParaRPr lang="en-US" altLang="zh-CN" sz="1600" i="1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1600" i="1" smtClean="0"/>
              <a:t>   ro-</a:t>
            </a:r>
            <a:r>
              <a:rPr lang="zh-CN" altLang="en-US" sz="1600" i="1" smtClean="0"/>
              <a:t>指的是采取只读方式挂载设备</a:t>
            </a:r>
            <a:endParaRPr lang="en-US" altLang="zh-CN" sz="1600" i="1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1600" i="1" smtClean="0"/>
              <a:t>   rw-</a:t>
            </a:r>
            <a:r>
              <a:rPr lang="zh-CN" altLang="en-US" sz="1600" i="1" smtClean="0"/>
              <a:t>指的是采取读写方式挂载设备</a:t>
            </a:r>
            <a:endParaRPr lang="en-US" altLang="zh-CN" sz="1600" i="1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i="1" smtClean="0"/>
              <a:t>mount –o loop /dev/cdrom  /root/aa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i="1"/>
              <a:t>mount –o loop /</a:t>
            </a:r>
            <a:r>
              <a:rPr lang="en-US" altLang="zh-CN" sz="2000" i="1" smtClean="0"/>
              <a:t>root/CentOS-7-x86_64-DVD-1804.iso  /mnt/centos7/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516216" y="404664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挂载命令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637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13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129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/>
              <a:t>我</a:t>
            </a:r>
            <a:r>
              <a:rPr lang="zh-CN" altLang="en-US" sz="2000" smtClean="0"/>
              <a:t>们把光驱以</a:t>
            </a:r>
            <a:r>
              <a:rPr lang="en-US" altLang="zh-CN" sz="2000" smtClean="0"/>
              <a:t>loop</a:t>
            </a:r>
            <a:r>
              <a:rPr lang="zh-CN" altLang="en-US" sz="2000" smtClean="0"/>
              <a:t>方式挂载到一个目录，之后可以访问挂载目录下面文件。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6516216" y="404664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挂载命令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81" y="1844824"/>
            <a:ext cx="75723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1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14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129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zh-CN" altLang="en-US" sz="2800" smtClean="0"/>
              <a:t>卸载挂载</a:t>
            </a:r>
            <a:r>
              <a:rPr lang="en-US" altLang="zh-CN" sz="2800" smtClean="0"/>
              <a:t>unmount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800" smtClean="0"/>
              <a:t>umount /root/aa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6516216" y="404664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挂载命令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39" y="3142400"/>
            <a:ext cx="6996620" cy="237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7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15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1295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zh-CN" altLang="en-US" sz="2800" smtClean="0"/>
              <a:t>系统服务管理就是管理我们系统中的服务</a:t>
            </a:r>
            <a:endParaRPr lang="en-US" altLang="zh-CN" sz="28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i="1" smtClean="0"/>
              <a:t>systemctl –</a:t>
            </a:r>
            <a:r>
              <a:rPr lang="zh-CN" altLang="en-US" sz="2000" i="1" smtClean="0"/>
              <a:t>查看系统中后台服务进程</a:t>
            </a:r>
            <a:endParaRPr lang="en-US" altLang="zh-CN" sz="2000" i="1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i="1" smtClean="0"/>
              <a:t>systemctl status sshd.service—</a:t>
            </a:r>
            <a:r>
              <a:rPr lang="zh-CN" altLang="en-US" sz="2000" i="1" smtClean="0"/>
              <a:t>查看指定服务进程状态</a:t>
            </a:r>
            <a:endParaRPr lang="en-US" altLang="zh-CN" sz="2000" i="1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i="1" smtClean="0"/>
              <a:t>systemctl stop sshd.service—</a:t>
            </a:r>
            <a:r>
              <a:rPr lang="zh-CN" altLang="en-US" sz="2000" i="1" smtClean="0"/>
              <a:t>停止服务</a:t>
            </a:r>
            <a:endParaRPr lang="en-US" altLang="zh-CN" sz="2000" i="1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i="1" smtClean="0"/>
              <a:t>systmectl start sshd.service—</a:t>
            </a:r>
            <a:r>
              <a:rPr lang="zh-CN" altLang="en-US" sz="2000" i="1" smtClean="0"/>
              <a:t>启动服务</a:t>
            </a:r>
            <a:endParaRPr lang="en-US" altLang="zh-CN" sz="2000" i="1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i="1" smtClean="0"/>
              <a:t>systemctl restart sshd.service—</a:t>
            </a:r>
            <a:r>
              <a:rPr lang="zh-CN" altLang="en-US" sz="2000" i="1" smtClean="0"/>
              <a:t>重启服务</a:t>
            </a:r>
            <a:endParaRPr lang="en-US" altLang="zh-CN" sz="2000" i="1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i="1" smtClean="0"/>
              <a:t>systemctl disable sshd.service—</a:t>
            </a:r>
            <a:r>
              <a:rPr lang="zh-CN" altLang="en-US" sz="2000" i="1" smtClean="0"/>
              <a:t>开机禁止启动</a:t>
            </a:r>
            <a:endParaRPr lang="en-US" altLang="zh-CN" sz="2000" i="1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i="1" smtClean="0"/>
              <a:t>systemctl  enable sshd.service—</a:t>
            </a:r>
            <a:r>
              <a:rPr lang="zh-CN" altLang="en-US" sz="2000" i="1" smtClean="0"/>
              <a:t>开机启动</a:t>
            </a:r>
            <a:endParaRPr lang="en-US" altLang="zh-CN" sz="2000" i="1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i="1" smtClean="0"/>
              <a:t>systemctl is-enalbled sshd.service—</a:t>
            </a:r>
            <a:r>
              <a:rPr lang="zh-CN" altLang="en-US" sz="2000" i="1" smtClean="0"/>
              <a:t>查看是否开机启动</a:t>
            </a:r>
            <a:endParaRPr lang="en-US" altLang="zh-CN" sz="2000" i="1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endParaRPr lang="zh-CN" altLang="en-US" sz="2000" i="1"/>
          </a:p>
        </p:txBody>
      </p:sp>
      <p:sp>
        <p:nvSpPr>
          <p:cNvPr id="6" name="文本框 5"/>
          <p:cNvSpPr txBox="1"/>
          <p:nvPr/>
        </p:nvSpPr>
        <p:spPr>
          <a:xfrm>
            <a:off x="5652120" y="404664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系统服务管理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337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16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129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zh-CN" altLang="en-US" sz="2000"/>
              <a:t>练</a:t>
            </a:r>
            <a:r>
              <a:rPr lang="zh-CN" altLang="en-US" sz="2000" smtClean="0"/>
              <a:t>习：停止了</a:t>
            </a:r>
            <a:r>
              <a:rPr lang="en-US" altLang="zh-CN" sz="2000" smtClean="0"/>
              <a:t>sshd</a:t>
            </a:r>
            <a:r>
              <a:rPr lang="zh-CN" altLang="en-US" sz="2000" smtClean="0"/>
              <a:t>服务，</a:t>
            </a:r>
            <a:r>
              <a:rPr lang="en-US" altLang="zh-CN" sz="2000" smtClean="0"/>
              <a:t>ssh</a:t>
            </a:r>
            <a:r>
              <a:rPr lang="zh-CN" altLang="en-US" sz="2000" smtClean="0"/>
              <a:t>免密登录是否能工作？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5652120" y="404664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系统服务管理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05" y="1772816"/>
            <a:ext cx="8601075" cy="2628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4826658"/>
            <a:ext cx="506730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3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17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129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smtClean="0"/>
              <a:t>发现停掉</a:t>
            </a:r>
            <a:r>
              <a:rPr lang="en-US" altLang="zh-CN" sz="2000" smtClean="0"/>
              <a:t>cs-1</a:t>
            </a:r>
            <a:r>
              <a:rPr lang="zh-CN" altLang="en-US" sz="2000" smtClean="0"/>
              <a:t>中</a:t>
            </a:r>
            <a:r>
              <a:rPr lang="en-US" altLang="zh-CN" sz="2000" smtClean="0"/>
              <a:t>ssh</a:t>
            </a:r>
            <a:r>
              <a:rPr lang="zh-CN" altLang="en-US" sz="2000" smtClean="0"/>
              <a:t>服务后，</a:t>
            </a:r>
            <a:r>
              <a:rPr lang="en-US" altLang="zh-CN" sz="2000" smtClean="0"/>
              <a:t>cs-2</a:t>
            </a:r>
            <a:r>
              <a:rPr lang="zh-CN" altLang="en-US" sz="2000" smtClean="0"/>
              <a:t>就不能免密登录到</a:t>
            </a:r>
            <a:r>
              <a:rPr lang="en-US" altLang="zh-CN" sz="2000" smtClean="0"/>
              <a:t>cs-1</a:t>
            </a:r>
            <a:r>
              <a:rPr lang="zh-CN" altLang="en-US" sz="2000" smtClean="0"/>
              <a:t>，反之因为</a:t>
            </a:r>
            <a:r>
              <a:rPr lang="en-US" altLang="zh-CN" sz="2000" smtClean="0"/>
              <a:t>cs-2</a:t>
            </a:r>
            <a:r>
              <a:rPr lang="zh-CN" altLang="en-US" sz="2000" smtClean="0"/>
              <a:t>没有停止</a:t>
            </a:r>
            <a:r>
              <a:rPr lang="en-US" altLang="zh-CN" sz="2000" smtClean="0"/>
              <a:t>sshd</a:t>
            </a:r>
            <a:r>
              <a:rPr lang="zh-CN" altLang="en-US" sz="2000" smtClean="0"/>
              <a:t>服务，则</a:t>
            </a:r>
            <a:r>
              <a:rPr lang="en-US" altLang="zh-CN" sz="2000" smtClean="0"/>
              <a:t>cs-1</a:t>
            </a:r>
            <a:r>
              <a:rPr lang="zh-CN" altLang="en-US" sz="2000" smtClean="0"/>
              <a:t>可以免密登录到</a:t>
            </a:r>
            <a:r>
              <a:rPr lang="en-US" altLang="zh-CN" sz="2000" smtClean="0"/>
              <a:t>cs-2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5652120" y="404664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系统服务管理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314550"/>
            <a:ext cx="7058025" cy="2914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5441404"/>
            <a:ext cx="53816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0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18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129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zh-CN" altLang="en-US" sz="2800" smtClean="0"/>
              <a:t>主机名配置</a:t>
            </a:r>
            <a:endParaRPr lang="en-US" altLang="zh-CN" sz="28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800" i="1" smtClean="0"/>
              <a:t>hostname</a:t>
            </a:r>
            <a:r>
              <a:rPr lang="en-US" altLang="zh-CN" sz="2800" smtClean="0"/>
              <a:t>--</a:t>
            </a:r>
            <a:r>
              <a:rPr lang="zh-CN" altLang="en-US" sz="2800" smtClean="0"/>
              <a:t>查看主机名</a:t>
            </a:r>
            <a:endParaRPr lang="en-US" altLang="zh-CN" sz="28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800" i="1" smtClean="0"/>
              <a:t>hostname  name--</a:t>
            </a:r>
            <a:r>
              <a:rPr lang="zh-CN" altLang="en-US" sz="2800" smtClean="0"/>
              <a:t>修改主机名（重启无效）</a:t>
            </a:r>
            <a:endParaRPr lang="en-US" altLang="zh-CN" sz="28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800" i="1" smtClean="0"/>
              <a:t>vi /etc/hostname—</a:t>
            </a:r>
            <a:r>
              <a:rPr lang="zh-CN" altLang="en-US" sz="2800" i="1" smtClean="0"/>
              <a:t>修改主机名</a:t>
            </a:r>
            <a:endParaRPr lang="zh-CN" altLang="en-US" sz="2800" i="1"/>
          </a:p>
        </p:txBody>
      </p:sp>
      <p:sp>
        <p:nvSpPr>
          <p:cNvPr id="6" name="文本框 5"/>
          <p:cNvSpPr txBox="1"/>
          <p:nvPr/>
        </p:nvSpPr>
        <p:spPr>
          <a:xfrm>
            <a:off x="6660232" y="404664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网络管理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626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19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129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800" smtClean="0"/>
              <a:t>IP</a:t>
            </a:r>
            <a:r>
              <a:rPr lang="zh-CN" altLang="en-US" sz="2800" smtClean="0"/>
              <a:t>地址配置</a:t>
            </a:r>
            <a:endParaRPr lang="en-US" altLang="zh-CN" sz="28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smtClean="0"/>
              <a:t>ifconfig eth33 192.168.247.13—</a:t>
            </a:r>
            <a:r>
              <a:rPr lang="zh-CN" altLang="en-US" sz="2000" smtClean="0"/>
              <a:t>修改</a:t>
            </a:r>
            <a:r>
              <a:rPr lang="en-US" altLang="zh-CN" sz="2000" smtClean="0"/>
              <a:t>IP</a:t>
            </a:r>
            <a:r>
              <a:rPr lang="zh-CN" altLang="en-US" sz="2000" smtClean="0"/>
              <a:t>地址（重启无效）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smtClean="0"/>
              <a:t>vi /etc/sysconfig/network-scripts/ifcfg-eth33—</a:t>
            </a:r>
            <a:r>
              <a:rPr lang="zh-CN" altLang="en-US" sz="2000" smtClean="0"/>
              <a:t>修改</a:t>
            </a:r>
            <a:r>
              <a:rPr lang="en-US" altLang="zh-CN" sz="2000" smtClean="0"/>
              <a:t>IP</a:t>
            </a:r>
            <a:r>
              <a:rPr lang="zh-CN" altLang="en-US" sz="2000" smtClean="0"/>
              <a:t>地址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smtClean="0"/>
              <a:t>systemctl restart network.service—</a:t>
            </a:r>
            <a:r>
              <a:rPr lang="zh-CN" altLang="en-US" sz="2000" smtClean="0"/>
              <a:t>重启网络服务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6804248" y="404664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网络管理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922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2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971124" y="260648"/>
            <a:ext cx="1993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增强</a:t>
            </a:r>
            <a:endParaRPr lang="zh-CN" altLang="en-US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31640" y="2204864"/>
            <a:ext cx="2627642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28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查找命令</a:t>
            </a:r>
            <a:endParaRPr lang="en-US" altLang="zh-CN" sz="28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su,sudo</a:t>
            </a:r>
            <a:r>
              <a:rPr lang="zh-CN" altLang="en-US" sz="28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命令</a:t>
            </a:r>
            <a:endParaRPr lang="en-US" altLang="zh-CN" sz="28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28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挂载命令</a:t>
            </a:r>
            <a:endParaRPr lang="en-US" altLang="zh-CN" sz="28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2800">
                <a:latin typeface="华文楷体" panose="02010600040101010101" pitchFamily="2" charset="-122"/>
                <a:ea typeface="华文楷体" panose="02010600040101010101" pitchFamily="2" charset="-122"/>
              </a:rPr>
              <a:t>系</a:t>
            </a:r>
            <a:r>
              <a:rPr lang="zh-CN" altLang="en-US" sz="28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统服务管理</a:t>
            </a:r>
            <a:endParaRPr lang="en-US" altLang="zh-CN" sz="28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2800">
                <a:latin typeface="华文楷体" panose="02010600040101010101" pitchFamily="2" charset="-122"/>
                <a:ea typeface="华文楷体" panose="02010600040101010101" pitchFamily="2" charset="-122"/>
              </a:rPr>
              <a:t>网</a:t>
            </a:r>
            <a:r>
              <a:rPr lang="zh-CN" altLang="en-US" sz="28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络管理</a:t>
            </a:r>
            <a:endParaRPr lang="en-US" altLang="zh-CN" sz="28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crontab</a:t>
            </a:r>
            <a:r>
              <a:rPr lang="zh-CN" altLang="en-US" sz="28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配置</a:t>
            </a:r>
            <a:endParaRPr lang="en-US" altLang="zh-CN" sz="28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n"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50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20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129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5652120" y="404664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网络管理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628800"/>
            <a:ext cx="66008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5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21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129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800" smtClean="0"/>
              <a:t>nmtui</a:t>
            </a:r>
            <a:r>
              <a:rPr lang="zh-CN" altLang="en-US" sz="2800" smtClean="0"/>
              <a:t>方式</a:t>
            </a:r>
            <a:endParaRPr lang="en-US" altLang="zh-CN" sz="28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endParaRPr lang="en-US" altLang="zh-CN" sz="2800" smtClean="0"/>
          </a:p>
        </p:txBody>
      </p:sp>
      <p:sp>
        <p:nvSpPr>
          <p:cNvPr id="6" name="文本框 5"/>
          <p:cNvSpPr txBox="1"/>
          <p:nvPr/>
        </p:nvSpPr>
        <p:spPr>
          <a:xfrm>
            <a:off x="5652120" y="404664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网络管理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88840"/>
            <a:ext cx="5688632" cy="12448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441034"/>
            <a:ext cx="47148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4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22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129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800"/>
              <a:t>回</a:t>
            </a:r>
            <a:r>
              <a:rPr lang="zh-CN" altLang="en-US" sz="2800" smtClean="0"/>
              <a:t>车，可以看到我们只有一个网卡</a:t>
            </a:r>
            <a:r>
              <a:rPr lang="en-US" altLang="zh-CN" sz="2800" smtClean="0"/>
              <a:t>ens33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52120" y="404664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网络管理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868447"/>
            <a:ext cx="5648325" cy="497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0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23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129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800"/>
              <a:t>可</a:t>
            </a:r>
            <a:r>
              <a:rPr lang="zh-CN" altLang="en-US" sz="2800" smtClean="0"/>
              <a:t>以新增、修改，删除网卡</a:t>
            </a:r>
            <a:endParaRPr lang="en-US" altLang="zh-CN" sz="2800" smtClean="0"/>
          </a:p>
        </p:txBody>
      </p:sp>
      <p:sp>
        <p:nvSpPr>
          <p:cNvPr id="6" name="文本框 5"/>
          <p:cNvSpPr txBox="1"/>
          <p:nvPr/>
        </p:nvSpPr>
        <p:spPr>
          <a:xfrm>
            <a:off x="5652120" y="404664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网络管理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348880"/>
            <a:ext cx="68389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8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24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129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800" smtClean="0"/>
              <a:t>可以修改</a:t>
            </a:r>
            <a:r>
              <a:rPr lang="zh-CN" altLang="en-US" sz="2800"/>
              <a:t>下</a:t>
            </a:r>
            <a:r>
              <a:rPr lang="zh-CN" altLang="en-US" sz="2800" smtClean="0"/>
              <a:t>面的信息：网卡名称、</a:t>
            </a:r>
            <a:r>
              <a:rPr lang="en-US" altLang="zh-CN" sz="2800" smtClean="0"/>
              <a:t>IP</a:t>
            </a:r>
            <a:r>
              <a:rPr lang="zh-CN" altLang="en-US" sz="2800" smtClean="0"/>
              <a:t>地址等</a:t>
            </a:r>
            <a:endParaRPr lang="en-US" altLang="zh-CN" sz="2800" smtClean="0"/>
          </a:p>
        </p:txBody>
      </p:sp>
      <p:sp>
        <p:nvSpPr>
          <p:cNvPr id="6" name="文本框 5"/>
          <p:cNvSpPr txBox="1"/>
          <p:nvPr/>
        </p:nvSpPr>
        <p:spPr>
          <a:xfrm>
            <a:off x="5652120" y="404664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网络管理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910909"/>
            <a:ext cx="72294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5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25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zh-CN" altLang="en-US" sz="2800" smtClean="0"/>
              <a:t>域名映射类似于</a:t>
            </a:r>
            <a:r>
              <a:rPr lang="en-US" altLang="zh-CN" sz="2800" smtClean="0"/>
              <a:t>windows</a:t>
            </a:r>
            <a:r>
              <a:rPr lang="zh-CN" altLang="en-US" sz="2800" smtClean="0"/>
              <a:t>系统中的域名映射</a:t>
            </a:r>
            <a:endParaRPr lang="en-US" altLang="zh-CN" sz="2800" smtClean="0"/>
          </a:p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endParaRPr lang="en-US" altLang="zh-CN" sz="2800"/>
          </a:p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endParaRPr lang="en-US" altLang="zh-CN" sz="2800" smtClean="0"/>
          </a:p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endParaRPr lang="en-US" altLang="zh-CN" sz="2800"/>
          </a:p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endParaRPr lang="en-US" altLang="zh-CN" sz="28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smtClean="0"/>
              <a:t>vi /etc/hosts</a:t>
            </a:r>
            <a:r>
              <a:rPr lang="zh-CN" altLang="en-US" sz="2000" smtClean="0"/>
              <a:t>文件，就可以用主机名替代</a:t>
            </a:r>
            <a:r>
              <a:rPr lang="en-US" altLang="zh-CN" sz="2000" smtClean="0"/>
              <a:t>IP</a:t>
            </a:r>
            <a:r>
              <a:rPr lang="zh-CN" altLang="en-US" sz="2000" smtClean="0"/>
              <a:t>地址进行操作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smtClean="0"/>
              <a:t>ssh  192.168.247.12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smtClean="0"/>
              <a:t>ssh cs-2</a:t>
            </a:r>
            <a:endParaRPr lang="en-US" altLang="zh-CN" sz="2000"/>
          </a:p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endParaRPr lang="en-US" altLang="zh-CN" sz="28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5652120" y="404664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域名映射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876425"/>
            <a:ext cx="73437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26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800" smtClean="0"/>
              <a:t>netstat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800" smtClean="0"/>
              <a:t>是查看系统中哪些网络端口在连接及连接情况。</a:t>
            </a:r>
            <a:endParaRPr lang="en-US" altLang="zh-CN" sz="28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i="1" smtClean="0"/>
              <a:t>netstat –nlpt  </a:t>
            </a:r>
            <a:r>
              <a:rPr lang="en-US" altLang="zh-CN" sz="1600" smtClean="0"/>
              <a:t>n—</a:t>
            </a:r>
            <a:r>
              <a:rPr lang="zh-CN" altLang="en-US" sz="1600" smtClean="0"/>
              <a:t>只显示</a:t>
            </a:r>
            <a:r>
              <a:rPr lang="en-US" altLang="zh-CN" sz="1600" smtClean="0"/>
              <a:t>IP</a:t>
            </a:r>
            <a:r>
              <a:rPr lang="zh-CN" altLang="en-US" sz="1600" smtClean="0"/>
              <a:t>，</a:t>
            </a:r>
            <a:r>
              <a:rPr lang="en-US" altLang="zh-CN" sz="1600" smtClean="0"/>
              <a:t>l—</a:t>
            </a:r>
            <a:r>
              <a:rPr lang="zh-CN" altLang="en-US" sz="1600" smtClean="0"/>
              <a:t>仅列出在监听的服务状态，</a:t>
            </a:r>
            <a:r>
              <a:rPr lang="en-US" altLang="zh-CN" sz="1600" smtClean="0"/>
              <a:t>p—</a:t>
            </a:r>
            <a:r>
              <a:rPr lang="zh-CN" altLang="en-US" sz="1600" smtClean="0"/>
              <a:t>建立相关连接的进程信息，</a:t>
            </a:r>
            <a:r>
              <a:rPr lang="en-US" altLang="zh-CN" sz="1600" smtClean="0"/>
              <a:t>t—</a:t>
            </a:r>
            <a:r>
              <a:rPr lang="zh-CN" altLang="en-US" sz="1600" smtClean="0"/>
              <a:t>显示</a:t>
            </a:r>
            <a:r>
              <a:rPr lang="en-US" altLang="zh-CN" sz="1600" smtClean="0"/>
              <a:t>TCP</a:t>
            </a:r>
            <a:r>
              <a:rPr lang="zh-CN" altLang="en-US" sz="1600" smtClean="0"/>
              <a:t>相关选项</a:t>
            </a:r>
            <a:endParaRPr lang="en-US" altLang="zh-CN" sz="16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1600"/>
              <a:t>如</a:t>
            </a:r>
            <a:r>
              <a:rPr lang="zh-CN" altLang="en-US" sz="1600" smtClean="0"/>
              <a:t>下：</a:t>
            </a:r>
            <a:r>
              <a:rPr lang="en-US" altLang="zh-CN" sz="1600" smtClean="0"/>
              <a:t>tcp</a:t>
            </a:r>
            <a:r>
              <a:rPr lang="zh-CN" altLang="en-US" sz="1600" smtClean="0"/>
              <a:t>协议的</a:t>
            </a:r>
            <a:r>
              <a:rPr lang="en-US" altLang="zh-CN" sz="1600" smtClean="0"/>
              <a:t>22</a:t>
            </a:r>
            <a:r>
              <a:rPr lang="zh-CN" altLang="en-US" sz="1600" smtClean="0"/>
              <a:t>端口的</a:t>
            </a:r>
            <a:r>
              <a:rPr lang="en-US" altLang="zh-CN" sz="1600" smtClean="0"/>
              <a:t>sshd</a:t>
            </a:r>
            <a:r>
              <a:rPr lang="zh-CN" altLang="en-US" sz="1600" smtClean="0"/>
              <a:t>服务监听，用来监听所有</a:t>
            </a:r>
            <a:r>
              <a:rPr lang="en-US" altLang="zh-CN" sz="1600" smtClean="0"/>
              <a:t>IP</a:t>
            </a:r>
            <a:r>
              <a:rPr lang="zh-CN" altLang="en-US" sz="1600" smtClean="0"/>
              <a:t>，</a:t>
            </a:r>
            <a:endParaRPr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5652120" y="32717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网络端口监听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509120"/>
            <a:ext cx="8568952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27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800" smtClean="0"/>
              <a:t>httpd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smtClean="0"/>
              <a:t>安装</a:t>
            </a:r>
            <a:r>
              <a:rPr lang="en-US" altLang="zh-CN" sz="2000" smtClean="0"/>
              <a:t>httpd</a:t>
            </a:r>
            <a:r>
              <a:rPr lang="zh-CN" altLang="en-US" sz="2000" smtClean="0"/>
              <a:t>服务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endParaRPr lang="en-US" altLang="zh-CN" sz="28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smtClean="0"/>
              <a:t>启动</a:t>
            </a:r>
            <a:r>
              <a:rPr lang="en-US" altLang="zh-CN" sz="2000" smtClean="0"/>
              <a:t>httpd</a:t>
            </a:r>
            <a:r>
              <a:rPr lang="zh-CN" altLang="en-US" sz="2000" smtClean="0"/>
              <a:t>服务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endParaRPr lang="en-US" altLang="zh-CN" sz="28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smtClean="0"/>
              <a:t>访问</a:t>
            </a:r>
            <a:r>
              <a:rPr lang="en-US" altLang="zh-CN" sz="2000" smtClean="0"/>
              <a:t>192.168.247.11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52120" y="32717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网络端口监听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2606488"/>
            <a:ext cx="6984776" cy="3184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3837202"/>
            <a:ext cx="7470035" cy="3803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5085184"/>
            <a:ext cx="7600950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3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28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800" smtClean="0"/>
              <a:t>crontab</a:t>
            </a:r>
            <a:r>
              <a:rPr lang="zh-CN" altLang="en-US" sz="2800" smtClean="0"/>
              <a:t>是用来设置周期性执行命令的定时器</a:t>
            </a:r>
            <a:endParaRPr lang="en-US" altLang="zh-CN" sz="28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/>
              <a:t>可</a:t>
            </a:r>
            <a:r>
              <a:rPr lang="zh-CN" altLang="en-US" sz="2000" smtClean="0"/>
              <a:t>以在固定间隔时间执行系统指令或</a:t>
            </a:r>
            <a:r>
              <a:rPr lang="en-US" altLang="zh-CN" sz="2000" smtClean="0"/>
              <a:t>shell</a:t>
            </a:r>
            <a:r>
              <a:rPr lang="zh-CN" altLang="en-US" sz="2000" smtClean="0"/>
              <a:t>脚本，间隔时间可以是分、时、日、月、周及任意以上的组合。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i="1" smtClean="0"/>
              <a:t>yum install crontabs</a:t>
            </a:r>
            <a:r>
              <a:rPr lang="en-US" altLang="zh-CN" sz="2000" smtClean="0"/>
              <a:t>—</a:t>
            </a:r>
            <a:r>
              <a:rPr lang="zh-CN" altLang="en-US" sz="2000" smtClean="0"/>
              <a:t>安装</a:t>
            </a:r>
            <a:r>
              <a:rPr lang="en-US" altLang="zh-CN" sz="2000" smtClean="0"/>
              <a:t>crontab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i="1" smtClean="0"/>
              <a:t>systemctl status crond.service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i="1" smtClean="0"/>
              <a:t>systemctl start/stop/reload/restart  crond.service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i="1" smtClean="0"/>
              <a:t>systemctl is-enabled crond.service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i="1" smtClean="0"/>
              <a:t>systemctl distable/enable crond.service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52120" y="32717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crontab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定时器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70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29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zh-CN" altLang="en-US" sz="2800"/>
              <a:t>创</a:t>
            </a:r>
            <a:r>
              <a:rPr lang="zh-CN" altLang="en-US" sz="2800" smtClean="0"/>
              <a:t>建定时任务命令</a:t>
            </a:r>
            <a:endParaRPr lang="en-US" altLang="zh-CN" sz="28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b="1" smtClean="0"/>
              <a:t>一，</a:t>
            </a:r>
            <a:r>
              <a:rPr lang="en-US" altLang="zh-CN" sz="2000" b="1" smtClean="0"/>
              <a:t>crontab [-u  user] file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b="1" smtClean="0"/>
              <a:t>二，</a:t>
            </a:r>
            <a:r>
              <a:rPr lang="en-US" altLang="zh-CN" sz="2000" b="1" smtClean="0"/>
              <a:t>crontab [-u user] [-e –l -r]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b="1" smtClean="0"/>
              <a:t>-u user</a:t>
            </a:r>
            <a:r>
              <a:rPr lang="zh-CN" altLang="en-US" sz="2000" smtClean="0"/>
              <a:t>：为某个用户设置</a:t>
            </a:r>
            <a:r>
              <a:rPr lang="en-US" altLang="zh-CN" sz="2000" smtClean="0"/>
              <a:t>crontab</a:t>
            </a:r>
            <a:r>
              <a:rPr lang="zh-CN" altLang="en-US" sz="2000" smtClean="0"/>
              <a:t>任务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b="1" smtClean="0"/>
              <a:t>file</a:t>
            </a:r>
            <a:r>
              <a:rPr lang="zh-CN" altLang="en-US" sz="2000" smtClean="0"/>
              <a:t>：是命令文件，是</a:t>
            </a:r>
            <a:r>
              <a:rPr lang="en-US" altLang="zh-CN" sz="2000" smtClean="0"/>
              <a:t>crontab</a:t>
            </a:r>
            <a:r>
              <a:rPr lang="zh-CN" altLang="en-US" sz="2000" smtClean="0"/>
              <a:t>的任务列表文件，会被</a:t>
            </a:r>
            <a:r>
              <a:rPr lang="en-US" altLang="zh-CN" sz="2000" smtClean="0"/>
              <a:t>crontab</a:t>
            </a:r>
            <a:r>
              <a:rPr lang="zh-CN" altLang="en-US" sz="2000" smtClean="0"/>
              <a:t>加载执行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b="1" smtClean="0"/>
              <a:t>-e</a:t>
            </a:r>
            <a:r>
              <a:rPr lang="zh-CN" altLang="en-US" sz="2000" smtClean="0"/>
              <a:t>：是编辑某个用户的</a:t>
            </a:r>
            <a:r>
              <a:rPr lang="en-US" altLang="zh-CN" sz="2000" smtClean="0"/>
              <a:t>crontab</a:t>
            </a:r>
            <a:r>
              <a:rPr lang="zh-CN" altLang="en-US" sz="2000" smtClean="0"/>
              <a:t>内容，不指定用户，则是为自己编辑内容。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b="1" smtClean="0"/>
              <a:t>-l</a:t>
            </a:r>
            <a:r>
              <a:rPr lang="zh-CN" altLang="en-US" sz="2000" smtClean="0"/>
              <a:t>：是显示某个用户的</a:t>
            </a:r>
            <a:r>
              <a:rPr lang="en-US" altLang="zh-CN" sz="2000" smtClean="0"/>
              <a:t>crontab</a:t>
            </a:r>
            <a:r>
              <a:rPr lang="zh-CN" altLang="en-US" sz="2000" smtClean="0"/>
              <a:t>内容，不</a:t>
            </a:r>
            <a:r>
              <a:rPr lang="zh-CN" altLang="en-US" sz="2000"/>
              <a:t>指定用户</a:t>
            </a:r>
            <a:r>
              <a:rPr lang="zh-CN" altLang="en-US" sz="2000" smtClean="0"/>
              <a:t>，</a:t>
            </a:r>
            <a:r>
              <a:rPr lang="zh-CN" altLang="en-US" sz="2000"/>
              <a:t>则</a:t>
            </a:r>
            <a:r>
              <a:rPr lang="zh-CN" altLang="en-US" sz="2000" smtClean="0"/>
              <a:t>是</a:t>
            </a:r>
            <a:r>
              <a:rPr lang="zh-CN" altLang="en-US" sz="2000"/>
              <a:t>为自己编</a:t>
            </a:r>
            <a:r>
              <a:rPr lang="zh-CN" altLang="en-US" sz="2000" smtClean="0"/>
              <a:t>辑</a:t>
            </a:r>
            <a:r>
              <a:rPr lang="zh-CN" altLang="en-US" sz="2000"/>
              <a:t>内容</a:t>
            </a:r>
            <a:r>
              <a:rPr lang="zh-CN" altLang="en-US" sz="2000" smtClean="0"/>
              <a:t>。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b="1" smtClean="0"/>
              <a:t>-r</a:t>
            </a:r>
            <a:r>
              <a:rPr lang="zh-CN" altLang="en-US" sz="2000" smtClean="0"/>
              <a:t>：是删除某个用的</a:t>
            </a:r>
            <a:r>
              <a:rPr lang="en-US" altLang="zh-CN" sz="2000" smtClean="0"/>
              <a:t>crontab</a:t>
            </a:r>
            <a:r>
              <a:rPr lang="zh-CN" altLang="en-US" sz="2000" smtClean="0"/>
              <a:t>内容，是从</a:t>
            </a:r>
            <a:r>
              <a:rPr lang="en-US" altLang="zh-CN" sz="2000" smtClean="0"/>
              <a:t>/var/spool/cron</a:t>
            </a:r>
            <a:r>
              <a:rPr lang="zh-CN" altLang="en-US" sz="2000" smtClean="0"/>
              <a:t>中删除。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smtClean="0"/>
              <a:t>-i</a:t>
            </a:r>
            <a:r>
              <a:rPr lang="zh-CN" altLang="en-US" sz="2000" smtClean="0"/>
              <a:t>：在删除</a:t>
            </a:r>
            <a:r>
              <a:rPr lang="en-US" altLang="zh-CN" sz="2000" smtClean="0"/>
              <a:t>crontab</a:t>
            </a:r>
            <a:r>
              <a:rPr lang="zh-CN" altLang="en-US" sz="2000" smtClean="0"/>
              <a:t>内容的时候给确定提示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endParaRPr lang="en-US" altLang="zh-CN" sz="2000" smtClean="0"/>
          </a:p>
        </p:txBody>
      </p:sp>
      <p:sp>
        <p:nvSpPr>
          <p:cNvPr id="6" name="文本框 5"/>
          <p:cNvSpPr txBox="1"/>
          <p:nvPr/>
        </p:nvSpPr>
        <p:spPr>
          <a:xfrm>
            <a:off x="5652120" y="32717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crontab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定时器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585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3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1295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600" smtClean="0"/>
              <a:t> </a:t>
            </a:r>
            <a:r>
              <a:rPr lang="en-US" altLang="zh-CN" sz="2800" smtClean="0"/>
              <a:t>grep—</a:t>
            </a:r>
            <a:r>
              <a:rPr lang="zh-CN" altLang="en-US" sz="2800" smtClean="0"/>
              <a:t>是一个强大的文本搜索工具</a:t>
            </a:r>
            <a:endParaRPr lang="en-US" altLang="zh-CN" sz="28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smtClean="0"/>
              <a:t>           </a:t>
            </a:r>
            <a:r>
              <a:rPr lang="en-US" altLang="zh-CN" sz="2000" i="1" smtClean="0"/>
              <a:t>grep </a:t>
            </a:r>
            <a:r>
              <a:rPr lang="en-US" altLang="zh-CN" sz="2000" i="1"/>
              <a:t>[OPTION]... PATTERN [FILE</a:t>
            </a:r>
            <a:r>
              <a:rPr lang="en-US" altLang="zh-CN" sz="2000" i="1" smtClean="0"/>
              <a:t>]...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smtClean="0"/>
              <a:t>一，</a:t>
            </a:r>
            <a:r>
              <a:rPr lang="en-US" altLang="zh-CN" sz="2000" i="1" smtClean="0"/>
              <a:t>ps –ef | grep sshd  </a:t>
            </a:r>
            <a:r>
              <a:rPr lang="zh-CN" altLang="en-US" sz="2000" smtClean="0"/>
              <a:t>查找指定</a:t>
            </a:r>
            <a:r>
              <a:rPr lang="en-US" altLang="zh-CN" sz="2000" smtClean="0"/>
              <a:t>sshd</a:t>
            </a:r>
            <a:r>
              <a:rPr lang="zh-CN" altLang="en-US" sz="2000" smtClean="0"/>
              <a:t>服务进程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smtClean="0"/>
              <a:t>二，</a:t>
            </a:r>
            <a:r>
              <a:rPr lang="en-US" altLang="zh-CN" sz="2000" i="1" smtClean="0"/>
              <a:t>ps –ef| grep sshd|grep –v grep  </a:t>
            </a:r>
            <a:r>
              <a:rPr lang="zh-CN" altLang="en-US" sz="2000" smtClean="0"/>
              <a:t>查找指定</a:t>
            </a:r>
            <a:r>
              <a:rPr lang="en-US" altLang="zh-CN" sz="2000" smtClean="0"/>
              <a:t>sshd</a:t>
            </a:r>
            <a:r>
              <a:rPr lang="zh-CN" altLang="en-US" sz="2000" smtClean="0"/>
              <a:t>服务进程，排除自身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smtClean="0"/>
              <a:t>三，</a:t>
            </a:r>
            <a:r>
              <a:rPr lang="en-US" altLang="zh-CN" sz="2000" i="1" smtClean="0"/>
              <a:t>ps –ef|grep sshd –c </a:t>
            </a:r>
            <a:r>
              <a:rPr lang="zh-CN" altLang="en-US" sz="2000" smtClean="0"/>
              <a:t>查找指定进程的个数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smtClean="0"/>
              <a:t>四，</a:t>
            </a:r>
            <a:r>
              <a:rPr lang="en-US" altLang="zh-CN" sz="2000" i="1" smtClean="0"/>
              <a:t>grep –n ‘hello’  hello.text  </a:t>
            </a:r>
            <a:r>
              <a:rPr lang="zh-CN" altLang="en-US" sz="2000" smtClean="0"/>
              <a:t>从文件中查找</a:t>
            </a:r>
            <a:r>
              <a:rPr lang="en-US" altLang="zh-CN" sz="2000" smtClean="0"/>
              <a:t>hello</a:t>
            </a:r>
            <a:r>
              <a:rPr lang="zh-CN" altLang="en-US" sz="2000" smtClean="0"/>
              <a:t>关键字，并显示行号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smtClean="0"/>
              <a:t>五，</a:t>
            </a:r>
            <a:r>
              <a:rPr lang="en-US" altLang="zh-CN" sz="2000" i="1" smtClean="0"/>
              <a:t>cat  hello.txt | grep  ^u </a:t>
            </a:r>
            <a:r>
              <a:rPr lang="zh-CN" altLang="en-US" sz="2000" smtClean="0"/>
              <a:t>查找以</a:t>
            </a:r>
            <a:r>
              <a:rPr lang="en-US" altLang="zh-CN" sz="2000" smtClean="0"/>
              <a:t>u</a:t>
            </a:r>
            <a:r>
              <a:rPr lang="zh-CN" altLang="en-US" sz="2000" smtClean="0"/>
              <a:t>开头的行内容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smtClean="0"/>
              <a:t>六，</a:t>
            </a:r>
            <a:r>
              <a:rPr lang="en-US" altLang="zh-CN" sz="2000" i="1" smtClean="0"/>
              <a:t>cat hello.txt | grep ^[^u] </a:t>
            </a:r>
            <a:r>
              <a:rPr lang="zh-CN" altLang="en-US" sz="2000" smtClean="0"/>
              <a:t>查找以非</a:t>
            </a:r>
            <a:r>
              <a:rPr lang="en-US" altLang="zh-CN" sz="2000" smtClean="0"/>
              <a:t>u</a:t>
            </a:r>
            <a:r>
              <a:rPr lang="zh-CN" altLang="en-US" sz="2000" smtClean="0"/>
              <a:t>开头的行内容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smtClean="0"/>
              <a:t>七，</a:t>
            </a:r>
            <a:r>
              <a:rPr lang="en-US" altLang="zh-CN" sz="2000" i="1" smtClean="0"/>
              <a:t>cat  hello.txt | grep  o$ </a:t>
            </a:r>
            <a:r>
              <a:rPr lang="zh-CN" altLang="en-US" sz="2000" smtClean="0"/>
              <a:t>查找以</a:t>
            </a:r>
            <a:r>
              <a:rPr lang="en-US" altLang="zh-CN" sz="2000" smtClean="0"/>
              <a:t>o</a:t>
            </a:r>
            <a:r>
              <a:rPr lang="zh-CN" altLang="en-US" sz="2000" smtClean="0"/>
              <a:t>结尾的行内容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smtClean="0"/>
              <a:t>八，</a:t>
            </a:r>
            <a:r>
              <a:rPr lang="en-US" altLang="zh-CN" sz="2000" i="1" smtClean="0"/>
              <a:t>cat  hello.txt | grep –E “aaa|bbb” </a:t>
            </a:r>
            <a:r>
              <a:rPr lang="zh-CN" altLang="en-US" sz="2000" smtClean="0"/>
              <a:t>查找包含</a:t>
            </a:r>
            <a:r>
              <a:rPr lang="en-US" altLang="zh-CN" sz="2000" smtClean="0"/>
              <a:t>aaa</a:t>
            </a:r>
            <a:r>
              <a:rPr lang="zh-CN" altLang="en-US" sz="2000" smtClean="0"/>
              <a:t>或者</a:t>
            </a:r>
            <a:r>
              <a:rPr lang="en-US" altLang="zh-CN" sz="2000" smtClean="0"/>
              <a:t>bbb</a:t>
            </a:r>
            <a:r>
              <a:rPr lang="zh-CN" altLang="en-US" sz="2000" smtClean="0"/>
              <a:t>的行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4932040" y="404664"/>
            <a:ext cx="4211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3200">
                <a:latin typeface="华文楷体" panose="02010600040101010101" pitchFamily="2" charset="-122"/>
                <a:ea typeface="华文楷体" panose="02010600040101010101" pitchFamily="2" charset="-122"/>
              </a:rPr>
              <a:t>查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找命令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944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30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zh-CN" altLang="en-US" sz="2800"/>
              <a:t>配置</a:t>
            </a:r>
            <a:endParaRPr lang="en-US" altLang="zh-CN" sz="28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800" i="1" smtClean="0"/>
              <a:t>*     *    *    *   </a:t>
            </a:r>
            <a:r>
              <a:rPr lang="zh-CN" altLang="en-US" sz="2800" i="1"/>
              <a:t>*</a:t>
            </a:r>
            <a:r>
              <a:rPr lang="zh-CN" altLang="en-US" sz="2800" i="1" smtClean="0"/>
              <a:t>   </a:t>
            </a:r>
            <a:r>
              <a:rPr lang="en-US" altLang="zh-CN" sz="2000" i="1" smtClean="0"/>
              <a:t>command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i="1" smtClean="0"/>
              <a:t>分     时   日   月   周    命令</a:t>
            </a:r>
            <a:endParaRPr lang="en-US" altLang="zh-CN" sz="2000" i="1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1600" i="1"/>
              <a:t>第一</a:t>
            </a:r>
            <a:r>
              <a:rPr lang="zh-CN" altLang="en-US" sz="1600" i="1" smtClean="0"/>
              <a:t>列表示分钟</a:t>
            </a:r>
            <a:r>
              <a:rPr lang="en-US" altLang="zh-CN" sz="1600" i="1" smtClean="0"/>
              <a:t>1~59</a:t>
            </a:r>
            <a:r>
              <a:rPr lang="zh-CN" altLang="en-US" sz="1600" i="1" smtClean="0"/>
              <a:t>，每分钟用*或者*</a:t>
            </a:r>
            <a:r>
              <a:rPr lang="en-US" altLang="zh-CN" sz="1600" i="1" smtClean="0"/>
              <a:t>/1</a:t>
            </a:r>
            <a:r>
              <a:rPr lang="zh-CN" altLang="en-US" sz="1600" i="1" smtClean="0"/>
              <a:t>表示</a:t>
            </a:r>
            <a:endParaRPr lang="en-US" altLang="zh-CN" sz="1600" i="1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1600" i="1"/>
              <a:t>第二</a:t>
            </a:r>
            <a:r>
              <a:rPr lang="zh-CN" altLang="en-US" sz="1600" i="1" smtClean="0"/>
              <a:t>列表示小时</a:t>
            </a:r>
            <a:r>
              <a:rPr lang="en-US" altLang="zh-CN" sz="1600" i="1" smtClean="0"/>
              <a:t>0~23</a:t>
            </a:r>
            <a:r>
              <a:rPr lang="zh-CN" altLang="en-US" sz="1600" i="1" smtClean="0"/>
              <a:t>，</a:t>
            </a:r>
            <a:r>
              <a:rPr lang="en-US" altLang="zh-CN" sz="1600" i="1" smtClean="0"/>
              <a:t>0</a:t>
            </a:r>
            <a:r>
              <a:rPr lang="zh-CN" altLang="en-US" sz="1600" i="1" smtClean="0"/>
              <a:t>表示</a:t>
            </a:r>
            <a:r>
              <a:rPr lang="en-US" altLang="zh-CN" sz="1600" i="1" smtClean="0"/>
              <a:t>0</a:t>
            </a:r>
            <a:r>
              <a:rPr lang="zh-CN" altLang="en-US" sz="1600" i="1" smtClean="0"/>
              <a:t>点</a:t>
            </a:r>
            <a:endParaRPr lang="en-US" altLang="zh-CN" sz="1600" i="1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1600" i="1"/>
              <a:t>第三</a:t>
            </a:r>
            <a:r>
              <a:rPr lang="zh-CN" altLang="en-US" sz="1600" i="1" smtClean="0"/>
              <a:t>列表示日</a:t>
            </a:r>
            <a:r>
              <a:rPr lang="en-US" altLang="zh-CN" sz="1600" i="1" smtClean="0"/>
              <a:t>1~31</a:t>
            </a:r>
            <a:r>
              <a:rPr lang="zh-CN" altLang="en-US" sz="1600" i="1" smtClean="0"/>
              <a:t>，</a:t>
            </a:r>
            <a:endParaRPr lang="en-US" altLang="zh-CN" sz="1600" i="1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1600" i="1"/>
              <a:t>第四</a:t>
            </a:r>
            <a:r>
              <a:rPr lang="zh-CN" altLang="en-US" sz="1600" i="1" smtClean="0"/>
              <a:t>列表示月</a:t>
            </a:r>
            <a:r>
              <a:rPr lang="en-US" altLang="zh-CN" sz="1600" i="1" smtClean="0"/>
              <a:t>1~12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1600" i="1"/>
              <a:t>第五</a:t>
            </a:r>
            <a:r>
              <a:rPr lang="zh-CN" altLang="en-US" sz="1600" i="1" smtClean="0"/>
              <a:t>列表示周</a:t>
            </a:r>
            <a:r>
              <a:rPr lang="en-US" altLang="zh-CN" sz="1600" i="1" smtClean="0"/>
              <a:t>0~6,0</a:t>
            </a:r>
            <a:r>
              <a:rPr lang="zh-CN" altLang="en-US" sz="1600" i="1" smtClean="0"/>
              <a:t>表示周日</a:t>
            </a:r>
            <a:endParaRPr lang="en-US" altLang="zh-CN" sz="1600" i="1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1600" i="1"/>
              <a:t>第六</a:t>
            </a:r>
            <a:r>
              <a:rPr lang="zh-CN" altLang="en-US" sz="1600" i="1" smtClean="0"/>
              <a:t>列表示命令</a:t>
            </a:r>
            <a:endParaRPr lang="en-US" altLang="zh-CN" sz="1600" i="1" smtClean="0"/>
          </a:p>
        </p:txBody>
      </p:sp>
      <p:sp>
        <p:nvSpPr>
          <p:cNvPr id="6" name="文本框 5"/>
          <p:cNvSpPr txBox="1"/>
          <p:nvPr/>
        </p:nvSpPr>
        <p:spPr>
          <a:xfrm>
            <a:off x="5652120" y="32717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crontab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定时器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1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31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836712"/>
            <a:ext cx="8263830" cy="60212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zh-CN" altLang="en-US" sz="2800" smtClean="0"/>
              <a:t>实例</a:t>
            </a:r>
            <a:endParaRPr lang="en-US" altLang="zh-CN" sz="28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1600" smtClean="0"/>
              <a:t>*</a:t>
            </a:r>
            <a:r>
              <a:rPr lang="en-US" altLang="zh-CN" sz="1600" smtClean="0"/>
              <a:t>/1 * * * *  date&gt;&gt;/root/date.txt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1600" smtClean="0"/>
              <a:t>每分钟执行一次</a:t>
            </a:r>
            <a:r>
              <a:rPr lang="en-US" altLang="zh-CN" sz="1600" smtClean="0"/>
              <a:t>date</a:t>
            </a:r>
            <a:r>
              <a:rPr lang="zh-CN" altLang="en-US" sz="1600" smtClean="0"/>
              <a:t>命令，并把执行的结果输入到</a:t>
            </a:r>
            <a:r>
              <a:rPr lang="en-US" altLang="zh-CN" sz="1600" smtClean="0"/>
              <a:t>date.txt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1600" smtClean="0"/>
              <a:t>30 21 * * * systemctl restart httpd.service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1600" smtClean="0"/>
              <a:t>每天的</a:t>
            </a:r>
            <a:r>
              <a:rPr lang="en-US" altLang="zh-CN" sz="1600" smtClean="0"/>
              <a:t>21:30</a:t>
            </a:r>
            <a:r>
              <a:rPr lang="zh-CN" altLang="en-US" sz="1600" smtClean="0"/>
              <a:t>执行重启</a:t>
            </a:r>
            <a:r>
              <a:rPr lang="en-US" altLang="zh-CN" sz="1600" smtClean="0"/>
              <a:t>apache</a:t>
            </a:r>
            <a:r>
              <a:rPr lang="zh-CN" altLang="en-US" sz="1600" smtClean="0"/>
              <a:t>服务</a:t>
            </a:r>
            <a:endParaRPr lang="en-US" altLang="zh-CN" sz="16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1600" smtClean="0"/>
              <a:t>30 21 1,15 * * systemctl restart httpd.service</a:t>
            </a:r>
            <a:endParaRPr lang="en-US" altLang="zh-CN" sz="160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1600"/>
              <a:t>每</a:t>
            </a:r>
            <a:r>
              <a:rPr lang="zh-CN" altLang="en-US" sz="1600" smtClean="0"/>
              <a:t>个月的</a:t>
            </a:r>
            <a:r>
              <a:rPr lang="en-US" altLang="zh-CN" sz="1600" smtClean="0"/>
              <a:t>1</a:t>
            </a:r>
            <a:r>
              <a:rPr lang="zh-CN" altLang="en-US" sz="1600" smtClean="0"/>
              <a:t>号、</a:t>
            </a:r>
            <a:r>
              <a:rPr lang="en-US" altLang="zh-CN" sz="1600" smtClean="0"/>
              <a:t>15</a:t>
            </a:r>
            <a:r>
              <a:rPr lang="zh-CN" altLang="en-US" sz="1600" smtClean="0"/>
              <a:t>号的</a:t>
            </a:r>
            <a:r>
              <a:rPr lang="en-US" altLang="zh-CN" sz="1600" smtClean="0"/>
              <a:t>21:30</a:t>
            </a:r>
            <a:r>
              <a:rPr lang="zh-CN" altLang="en-US" sz="1600"/>
              <a:t>重启</a:t>
            </a:r>
            <a:r>
              <a:rPr lang="en-US" altLang="zh-CN" sz="1600"/>
              <a:t>apache</a:t>
            </a:r>
            <a:r>
              <a:rPr lang="zh-CN" altLang="en-US" sz="1600"/>
              <a:t>服</a:t>
            </a:r>
            <a:r>
              <a:rPr lang="zh-CN" altLang="en-US" sz="1600" smtClean="0"/>
              <a:t>务</a:t>
            </a:r>
            <a:endParaRPr lang="en-US" altLang="zh-CN" sz="16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1600"/>
              <a:t>30 21 </a:t>
            </a:r>
            <a:r>
              <a:rPr lang="en-US" altLang="zh-CN" sz="1600" smtClean="0"/>
              <a:t>* </a:t>
            </a:r>
            <a:r>
              <a:rPr lang="en-US" altLang="zh-CN" sz="1600"/>
              <a:t>* </a:t>
            </a:r>
            <a:r>
              <a:rPr lang="en-US" altLang="zh-CN" sz="1600" smtClean="0"/>
              <a:t>0,6 systemctl restart httpd.service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1600"/>
              <a:t>每</a:t>
            </a:r>
            <a:r>
              <a:rPr lang="zh-CN" altLang="en-US" sz="1600" smtClean="0"/>
              <a:t>个</a:t>
            </a:r>
            <a:r>
              <a:rPr lang="zh-CN" altLang="en-US" sz="1600"/>
              <a:t>周</a:t>
            </a:r>
            <a:r>
              <a:rPr lang="zh-CN" altLang="en-US" sz="1600" smtClean="0"/>
              <a:t>日、周六的</a:t>
            </a:r>
            <a:r>
              <a:rPr lang="en-US" altLang="zh-CN" sz="1600"/>
              <a:t>21:30</a:t>
            </a:r>
            <a:r>
              <a:rPr lang="zh-CN" altLang="en-US" sz="1600"/>
              <a:t>重启</a:t>
            </a:r>
            <a:r>
              <a:rPr lang="en-US" altLang="zh-CN" sz="1600"/>
              <a:t>apache</a:t>
            </a:r>
            <a:r>
              <a:rPr lang="zh-CN" altLang="en-US" sz="1600"/>
              <a:t>服</a:t>
            </a:r>
            <a:r>
              <a:rPr lang="zh-CN" altLang="en-US" sz="1600" smtClean="0"/>
              <a:t>务</a:t>
            </a:r>
            <a:endParaRPr lang="en-US" altLang="zh-CN" sz="16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1600" smtClean="0"/>
              <a:t>0,30 13-21 </a:t>
            </a:r>
            <a:r>
              <a:rPr lang="en-US" altLang="zh-CN" sz="1600"/>
              <a:t>* * </a:t>
            </a:r>
            <a:r>
              <a:rPr lang="zh-CN" altLang="en-US" sz="1600" smtClean="0"/>
              <a:t>*</a:t>
            </a:r>
            <a:r>
              <a:rPr lang="en-US" altLang="zh-CN" sz="1600" smtClean="0"/>
              <a:t> systemctl restart httpd.service</a:t>
            </a:r>
            <a:endParaRPr lang="en-US" altLang="zh-CN" sz="160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1600" smtClean="0"/>
              <a:t>每天</a:t>
            </a:r>
            <a:r>
              <a:rPr lang="en-US" altLang="zh-CN" sz="1600" smtClean="0"/>
              <a:t>13</a:t>
            </a:r>
            <a:r>
              <a:rPr lang="zh-CN" altLang="en-US" sz="1600" smtClean="0"/>
              <a:t>点到</a:t>
            </a:r>
            <a:r>
              <a:rPr lang="en-US" altLang="zh-CN" sz="1600" smtClean="0"/>
              <a:t>21</a:t>
            </a:r>
            <a:r>
              <a:rPr lang="zh-CN" altLang="en-US" sz="1600" smtClean="0"/>
              <a:t>点之间每隔</a:t>
            </a:r>
            <a:r>
              <a:rPr lang="en-US" altLang="zh-CN" sz="1600" smtClean="0"/>
              <a:t>30</a:t>
            </a:r>
            <a:r>
              <a:rPr lang="zh-CN" altLang="en-US" sz="1600" smtClean="0"/>
              <a:t>分钟重</a:t>
            </a:r>
            <a:r>
              <a:rPr lang="zh-CN" altLang="en-US" sz="1600"/>
              <a:t>启</a:t>
            </a:r>
            <a:r>
              <a:rPr lang="en-US" altLang="zh-CN" sz="1600"/>
              <a:t>apache</a:t>
            </a:r>
            <a:r>
              <a:rPr lang="zh-CN" altLang="en-US" sz="1600"/>
              <a:t>服务</a:t>
            </a:r>
            <a:endParaRPr lang="en-US" altLang="zh-CN" sz="160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1600"/>
              <a:t>*</a:t>
            </a:r>
            <a:r>
              <a:rPr lang="en-US" altLang="zh-CN" sz="1600" smtClean="0"/>
              <a:t> 13-21/1 </a:t>
            </a:r>
            <a:r>
              <a:rPr lang="en-US" altLang="zh-CN" sz="1600"/>
              <a:t>* * </a:t>
            </a:r>
            <a:r>
              <a:rPr lang="zh-CN" altLang="en-US" sz="1600"/>
              <a:t>*</a:t>
            </a:r>
            <a:r>
              <a:rPr lang="en-US" altLang="zh-CN" sz="1600"/>
              <a:t> </a:t>
            </a:r>
            <a:r>
              <a:rPr lang="en-US" altLang="zh-CN" sz="1600" smtClean="0"/>
              <a:t>systemctl restart httpd.service</a:t>
            </a:r>
            <a:endParaRPr lang="en-US" altLang="zh-CN" sz="160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1600"/>
              <a:t>每天</a:t>
            </a:r>
            <a:r>
              <a:rPr lang="en-US" altLang="zh-CN" sz="1600"/>
              <a:t>13</a:t>
            </a:r>
            <a:r>
              <a:rPr lang="zh-CN" altLang="en-US" sz="1600"/>
              <a:t>点到</a:t>
            </a:r>
            <a:r>
              <a:rPr lang="en-US" altLang="zh-CN" sz="1600"/>
              <a:t>21</a:t>
            </a:r>
            <a:r>
              <a:rPr lang="zh-CN" altLang="en-US" sz="1600"/>
              <a:t>点之间每</a:t>
            </a:r>
            <a:r>
              <a:rPr lang="zh-CN" altLang="en-US" sz="1600" smtClean="0"/>
              <a:t>隔</a:t>
            </a:r>
            <a:r>
              <a:rPr lang="en-US" altLang="zh-CN" sz="1600" smtClean="0"/>
              <a:t>1</a:t>
            </a:r>
            <a:r>
              <a:rPr lang="zh-CN" altLang="en-US" sz="1600" smtClean="0"/>
              <a:t>小时重</a:t>
            </a:r>
            <a:r>
              <a:rPr lang="zh-CN" altLang="en-US" sz="1600"/>
              <a:t>启</a:t>
            </a:r>
            <a:r>
              <a:rPr lang="en-US" altLang="zh-CN" sz="1600"/>
              <a:t>apache</a:t>
            </a:r>
            <a:r>
              <a:rPr lang="zh-CN" altLang="en-US" sz="1600"/>
              <a:t>服务</a:t>
            </a:r>
            <a:endParaRPr lang="en-US" altLang="zh-CN" sz="160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endParaRPr lang="en-US" altLang="zh-CN" sz="16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endParaRPr lang="en-US" altLang="zh-CN" sz="200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endParaRPr lang="en-US" altLang="zh-CN" sz="2000"/>
          </a:p>
        </p:txBody>
      </p:sp>
      <p:sp>
        <p:nvSpPr>
          <p:cNvPr id="6" name="文本框 5"/>
          <p:cNvSpPr txBox="1"/>
          <p:nvPr/>
        </p:nvSpPr>
        <p:spPr>
          <a:xfrm>
            <a:off x="5652120" y="32717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crontab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定时器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412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32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052736"/>
            <a:ext cx="8263830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zh-CN" altLang="en-US" sz="2800" smtClean="0"/>
              <a:t>案例</a:t>
            </a:r>
            <a:endParaRPr lang="en-US" altLang="zh-CN" sz="28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endParaRPr lang="en-US" altLang="zh-CN" sz="1600" smtClean="0"/>
          </a:p>
        </p:txBody>
      </p:sp>
      <p:sp>
        <p:nvSpPr>
          <p:cNvPr id="6" name="文本框 5"/>
          <p:cNvSpPr txBox="1"/>
          <p:nvPr/>
        </p:nvSpPr>
        <p:spPr>
          <a:xfrm>
            <a:off x="5652120" y="32717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crontab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定时器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5760640" cy="20901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003748"/>
            <a:ext cx="5760640" cy="24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3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33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052736"/>
            <a:ext cx="8263830" cy="5661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1600" smtClean="0"/>
              <a:t>* </a:t>
            </a:r>
            <a:r>
              <a:rPr lang="en-US" altLang="zh-CN" sz="1600"/>
              <a:t>* * </a:t>
            </a:r>
            <a:r>
              <a:rPr lang="en-US" altLang="zh-CN" sz="1600"/>
              <a:t>* </a:t>
            </a:r>
            <a:r>
              <a:rPr lang="zh-CN" altLang="en-US" sz="1600" smtClean="0"/>
              <a:t>*</a:t>
            </a:r>
            <a:r>
              <a:rPr lang="en-US" altLang="zh-CN" sz="1600" smtClean="0"/>
              <a:t> </a:t>
            </a:r>
            <a:r>
              <a:rPr lang="en-US" altLang="zh-CN" sz="1600"/>
              <a:t>date</a:t>
            </a:r>
            <a:r>
              <a:rPr lang="en-US" altLang="zh-CN" sz="1600"/>
              <a:t>&gt;&gt;/</a:t>
            </a:r>
            <a:r>
              <a:rPr lang="en-US" altLang="zh-CN" sz="1600" smtClean="0"/>
              <a:t>root/date.txt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1600"/>
              <a:t>*</a:t>
            </a:r>
            <a:r>
              <a:rPr lang="en-US" altLang="zh-CN" sz="1600"/>
              <a:t> * * * </a:t>
            </a:r>
            <a:r>
              <a:rPr lang="en-US" altLang="zh-CN" sz="1600"/>
              <a:t>* </a:t>
            </a:r>
            <a:r>
              <a:rPr lang="en-US" altLang="zh-CN" sz="1600" smtClean="0"/>
              <a:t>sleep 5; </a:t>
            </a:r>
            <a:r>
              <a:rPr lang="en-US" altLang="zh-CN" sz="1600"/>
              <a:t>date</a:t>
            </a:r>
            <a:r>
              <a:rPr lang="en-US" altLang="zh-CN" sz="1600"/>
              <a:t>&gt;&gt;/</a:t>
            </a:r>
            <a:r>
              <a:rPr lang="en-US" altLang="zh-CN" sz="1600" smtClean="0"/>
              <a:t>root/date.txt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1600" smtClean="0"/>
              <a:t>* </a:t>
            </a:r>
            <a:r>
              <a:rPr lang="en-US" altLang="zh-CN" sz="1600"/>
              <a:t>* </a:t>
            </a:r>
            <a:r>
              <a:rPr lang="en-US" altLang="zh-CN" sz="1600"/>
              <a:t>* </a:t>
            </a:r>
            <a:r>
              <a:rPr lang="en-US" altLang="zh-CN" sz="1600" smtClean="0"/>
              <a:t>* * </a:t>
            </a:r>
            <a:r>
              <a:rPr lang="en-US" altLang="zh-CN" sz="1600"/>
              <a:t>sleep </a:t>
            </a:r>
            <a:r>
              <a:rPr lang="en-US" altLang="zh-CN" sz="1600" smtClean="0"/>
              <a:t>10; </a:t>
            </a:r>
            <a:r>
              <a:rPr lang="en-US" altLang="zh-CN" sz="1600"/>
              <a:t>date</a:t>
            </a:r>
            <a:r>
              <a:rPr lang="en-US" altLang="zh-CN" sz="1600"/>
              <a:t>&gt;&gt;/</a:t>
            </a:r>
            <a:r>
              <a:rPr lang="en-US" altLang="zh-CN" sz="1600" smtClean="0"/>
              <a:t>root/date.txt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1600" smtClean="0"/>
              <a:t>* </a:t>
            </a:r>
            <a:r>
              <a:rPr lang="en-US" altLang="zh-CN" sz="1600"/>
              <a:t>* </a:t>
            </a:r>
            <a:r>
              <a:rPr lang="en-US" altLang="zh-CN" sz="1600"/>
              <a:t>* </a:t>
            </a:r>
            <a:r>
              <a:rPr lang="en-US" altLang="zh-CN" sz="1600" smtClean="0"/>
              <a:t>*  </a:t>
            </a:r>
            <a:r>
              <a:rPr lang="zh-CN" altLang="en-US" sz="1600" smtClean="0"/>
              <a:t>*</a:t>
            </a:r>
            <a:r>
              <a:rPr lang="en-US" altLang="zh-CN" sz="1600" smtClean="0"/>
              <a:t>sleep 15; </a:t>
            </a:r>
            <a:r>
              <a:rPr lang="en-US" altLang="zh-CN" sz="1600"/>
              <a:t>date</a:t>
            </a:r>
            <a:r>
              <a:rPr lang="en-US" altLang="zh-CN" sz="1600"/>
              <a:t>&gt;&gt;/</a:t>
            </a:r>
            <a:r>
              <a:rPr lang="en-US" altLang="zh-CN" sz="1600" smtClean="0"/>
              <a:t>root/date.txt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1600" smtClean="0"/>
              <a:t>* </a:t>
            </a:r>
            <a:r>
              <a:rPr lang="en-US" altLang="zh-CN" sz="1600"/>
              <a:t>* * * * </a:t>
            </a:r>
            <a:r>
              <a:rPr lang="en-US" altLang="zh-CN" sz="1600"/>
              <a:t>sleep </a:t>
            </a:r>
            <a:r>
              <a:rPr lang="en-US" altLang="zh-CN" sz="1600" smtClean="0"/>
              <a:t>20; </a:t>
            </a:r>
            <a:r>
              <a:rPr lang="en-US" altLang="zh-CN" sz="1600"/>
              <a:t>date</a:t>
            </a:r>
            <a:r>
              <a:rPr lang="en-US" altLang="zh-CN" sz="1600"/>
              <a:t>&gt;&gt;/</a:t>
            </a:r>
            <a:r>
              <a:rPr lang="en-US" altLang="zh-CN" sz="1600" smtClean="0"/>
              <a:t>root/date.txt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1600"/>
              <a:t>* * * * * </a:t>
            </a:r>
            <a:r>
              <a:rPr lang="en-US" altLang="zh-CN" sz="1600"/>
              <a:t>sleep </a:t>
            </a:r>
            <a:r>
              <a:rPr lang="en-US" altLang="zh-CN" sz="1600" smtClean="0"/>
              <a:t>25; </a:t>
            </a:r>
            <a:r>
              <a:rPr lang="en-US" altLang="zh-CN" sz="1600"/>
              <a:t>date&gt;&gt;/root/date.txt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</a:pPr>
            <a:endParaRPr lang="en-US" altLang="zh-CN" sz="2800" smtClean="0"/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800"/>
              <a:t>每</a:t>
            </a:r>
            <a:r>
              <a:rPr lang="zh-CN" altLang="en-US" sz="2800" smtClean="0"/>
              <a:t>隔五秒钟执行命令</a:t>
            </a:r>
            <a:endParaRPr lang="en-US" altLang="zh-CN" sz="2800"/>
          </a:p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</a:pPr>
            <a:endParaRPr lang="en-US" altLang="zh-CN" sz="2800"/>
          </a:p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</a:pPr>
            <a:endParaRPr lang="en-US" altLang="zh-CN" sz="280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endParaRPr lang="en-US" altLang="zh-CN" sz="1600" smtClean="0"/>
          </a:p>
        </p:txBody>
      </p:sp>
      <p:sp>
        <p:nvSpPr>
          <p:cNvPr id="6" name="文本框 5"/>
          <p:cNvSpPr txBox="1"/>
          <p:nvPr/>
        </p:nvSpPr>
        <p:spPr>
          <a:xfrm>
            <a:off x="5652120" y="32717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crontab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定时器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407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4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129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6516216" y="404664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3200">
                <a:latin typeface="华文楷体" panose="02010600040101010101" pitchFamily="2" charset="-122"/>
                <a:ea typeface="华文楷体" panose="02010600040101010101" pitchFamily="2" charset="-122"/>
              </a:rPr>
              <a:t>查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找命令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96751"/>
            <a:ext cx="7399734" cy="568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4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5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129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800" smtClean="0"/>
              <a:t>su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smtClean="0"/>
              <a:t>不同的用户权限不同，</a:t>
            </a:r>
            <a:r>
              <a:rPr lang="en-US" altLang="zh-CN" sz="2000" smtClean="0"/>
              <a:t>su</a:t>
            </a:r>
            <a:r>
              <a:rPr lang="zh-CN" altLang="en-US" sz="2000" smtClean="0"/>
              <a:t>是用来用户切换，切换前的用户保持登录状态，从</a:t>
            </a:r>
            <a:r>
              <a:rPr lang="en-US" altLang="zh-CN" sz="2000" smtClean="0"/>
              <a:t>root</a:t>
            </a:r>
            <a:r>
              <a:rPr lang="zh-CN" altLang="en-US" sz="2000" smtClean="0"/>
              <a:t>用户切换到普通用户，不需要输入密码；反之要输入密码，</a:t>
            </a:r>
            <a:r>
              <a:rPr lang="zh-CN" altLang="en-US" sz="2000" smtClean="0">
                <a:solidFill>
                  <a:srgbClr val="FF0000"/>
                </a:solidFill>
              </a:rPr>
              <a:t>这是</a:t>
            </a:r>
            <a:r>
              <a:rPr lang="en-US" altLang="zh-CN" sz="2000" smtClean="0">
                <a:solidFill>
                  <a:srgbClr val="FF0000"/>
                </a:solidFill>
              </a:rPr>
              <a:t>su</a:t>
            </a:r>
            <a:r>
              <a:rPr lang="zh-CN" altLang="en-US" sz="2000" smtClean="0">
                <a:solidFill>
                  <a:srgbClr val="FF0000"/>
                </a:solidFill>
              </a:rPr>
              <a:t>命令一个缺点</a:t>
            </a:r>
            <a:r>
              <a:rPr lang="zh-CN" altLang="en-US" sz="2000" smtClean="0"/>
              <a:t>；</a:t>
            </a:r>
            <a:r>
              <a:rPr lang="en-US" altLang="zh-CN" sz="2000" smtClean="0"/>
              <a:t>exit</a:t>
            </a:r>
            <a:r>
              <a:rPr lang="zh-CN" altLang="en-US" sz="2000" smtClean="0"/>
              <a:t>命令可以看到切换用户的时候，以前的用户是登录状态。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6516216" y="404664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su sudo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命令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545895"/>
            <a:ext cx="5616624" cy="320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9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6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129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800" smtClean="0"/>
              <a:t>-</a:t>
            </a:r>
            <a:r>
              <a:rPr lang="zh-CN" altLang="en-US" sz="2800" smtClean="0"/>
              <a:t>使用</a:t>
            </a:r>
            <a:r>
              <a:rPr lang="en-US" altLang="zh-CN" sz="2800"/>
              <a:t> </a:t>
            </a:r>
            <a:r>
              <a:rPr lang="en-US" altLang="zh-CN" sz="2800" smtClean="0"/>
              <a:t>su – </a:t>
            </a:r>
            <a:r>
              <a:rPr lang="zh-CN" altLang="en-US" sz="2800" smtClean="0"/>
              <a:t>用户切换的时候，</a:t>
            </a:r>
            <a:r>
              <a:rPr lang="zh-CN" altLang="en-US" sz="2800"/>
              <a:t>也切</a:t>
            </a:r>
            <a:r>
              <a:rPr lang="zh-CN" altLang="en-US" sz="2800" smtClean="0"/>
              <a:t>换了默认目录</a:t>
            </a:r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32856"/>
            <a:ext cx="6224736" cy="430136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16216" y="404664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su sudo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命令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92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7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129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800" smtClean="0"/>
              <a:t>sudo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endParaRPr lang="en-US" altLang="zh-CN" sz="280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endParaRPr lang="en-US" altLang="zh-CN" sz="28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endParaRPr lang="en-US" altLang="zh-CN" sz="2800" smtClean="0"/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None/>
            </a:pPr>
            <a:r>
              <a:rPr lang="en-US" altLang="zh-CN" sz="2000" smtClean="0"/>
              <a:t>sudo</a:t>
            </a:r>
            <a:r>
              <a:rPr lang="zh-CN" altLang="en-US" sz="2000" smtClean="0"/>
              <a:t>命令是专门为普通用户想使用</a:t>
            </a:r>
            <a:r>
              <a:rPr lang="en-US" altLang="zh-CN" sz="2000" smtClean="0"/>
              <a:t>root</a:t>
            </a:r>
            <a:r>
              <a:rPr lang="zh-CN" altLang="en-US" sz="2000" smtClean="0"/>
              <a:t>权限而设计的，可以让普通用户临时使用</a:t>
            </a:r>
            <a:r>
              <a:rPr lang="en-US" altLang="zh-CN" sz="2000" smtClean="0"/>
              <a:t>root</a:t>
            </a:r>
            <a:r>
              <a:rPr lang="zh-CN" altLang="en-US" sz="2000" smtClean="0"/>
              <a:t>权限的权利。前提是要在</a:t>
            </a:r>
            <a:r>
              <a:rPr lang="en-US" altLang="zh-CN" sz="2000" smtClean="0"/>
              <a:t>/etc/sudoers</a:t>
            </a:r>
            <a:r>
              <a:rPr lang="zh-CN" altLang="en-US" sz="2000" smtClean="0"/>
              <a:t>中为普通用户配置</a:t>
            </a:r>
            <a:r>
              <a:rPr lang="en-US" altLang="zh-CN" sz="2000" smtClean="0"/>
              <a:t>root</a:t>
            </a:r>
            <a:r>
              <a:rPr lang="zh-CN" altLang="en-US" sz="2000" smtClean="0"/>
              <a:t>权限，才可以使用</a:t>
            </a:r>
            <a:r>
              <a:rPr lang="en-US" altLang="zh-CN" sz="2000" smtClean="0"/>
              <a:t>root</a:t>
            </a:r>
            <a:r>
              <a:rPr lang="zh-CN" altLang="en-US" sz="2000" smtClean="0"/>
              <a:t>权限，只需要输入自己的密码即可</a:t>
            </a:r>
            <a:r>
              <a:rPr lang="zh-CN" altLang="en-US" sz="2800" smtClean="0"/>
              <a:t>。</a:t>
            </a:r>
            <a:endParaRPr lang="zh-CN" altLang="en-US" sz="2800"/>
          </a:p>
        </p:txBody>
      </p:sp>
      <p:sp>
        <p:nvSpPr>
          <p:cNvPr id="7" name="文本框 6"/>
          <p:cNvSpPr txBox="1"/>
          <p:nvPr/>
        </p:nvSpPr>
        <p:spPr>
          <a:xfrm>
            <a:off x="6516216" y="404664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su sudo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命令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060848"/>
            <a:ext cx="5931723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3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8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129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smtClean="0"/>
              <a:t>如果没有编辑</a:t>
            </a:r>
            <a:r>
              <a:rPr lang="en-US" altLang="zh-CN" sz="2000" smtClean="0"/>
              <a:t>/etc/sudoers</a:t>
            </a:r>
            <a:r>
              <a:rPr lang="zh-CN" altLang="en-US" sz="2000" smtClean="0"/>
              <a:t>呢？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endParaRPr lang="en-US" altLang="zh-CN" sz="200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smtClean="0"/>
              <a:t>输入命令</a:t>
            </a:r>
            <a:r>
              <a:rPr lang="en-US" altLang="zh-CN" sz="2000" smtClean="0"/>
              <a:t>visudo</a:t>
            </a:r>
            <a:r>
              <a:rPr lang="zh-CN" altLang="en-US" sz="2000" smtClean="0"/>
              <a:t>，回车编辑</a:t>
            </a:r>
            <a:r>
              <a:rPr lang="en-US" altLang="zh-CN" sz="2000" smtClean="0"/>
              <a:t>/etc/sudoers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endParaRPr lang="zh-CN" altLang="en-US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72816"/>
            <a:ext cx="7229475" cy="1238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57" y="3511395"/>
            <a:ext cx="5562600" cy="771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756442"/>
            <a:ext cx="6048375" cy="1219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16216" y="404664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su sudo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命令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251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9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28650" y="1196752"/>
            <a:ext cx="8263830" cy="5129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800" smtClean="0"/>
              <a:t>sudo</a:t>
            </a:r>
            <a:r>
              <a:rPr lang="zh-CN" altLang="en-US" sz="2800" smtClean="0"/>
              <a:t>工作原理</a:t>
            </a:r>
            <a:endParaRPr lang="en-US" altLang="zh-CN" sz="28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smtClean="0"/>
              <a:t>当某普通用户使用</a:t>
            </a:r>
            <a:r>
              <a:rPr lang="en-US" altLang="zh-CN" sz="2000" smtClean="0"/>
              <a:t>sudo</a:t>
            </a:r>
            <a:r>
              <a:rPr lang="zh-CN" altLang="en-US" sz="2000" smtClean="0"/>
              <a:t>命令的时候，系统会到</a:t>
            </a:r>
            <a:r>
              <a:rPr lang="en-US" altLang="zh-CN" sz="2000" smtClean="0"/>
              <a:t>/etc/sudoers</a:t>
            </a:r>
            <a:r>
              <a:rPr lang="zh-CN" altLang="en-US" sz="2000" smtClean="0"/>
              <a:t>中找这个用户是否有</a:t>
            </a:r>
            <a:r>
              <a:rPr lang="en-US" altLang="zh-CN" sz="2000" smtClean="0"/>
              <a:t>sudo</a:t>
            </a:r>
            <a:r>
              <a:rPr lang="zh-CN" altLang="en-US" sz="2000" smtClean="0"/>
              <a:t>权限；如果找到这个用户有</a:t>
            </a:r>
            <a:r>
              <a:rPr lang="en-US" altLang="zh-CN" sz="2000" smtClean="0"/>
              <a:t>sudo</a:t>
            </a:r>
            <a:r>
              <a:rPr lang="zh-CN" altLang="en-US" sz="2000" smtClean="0"/>
              <a:t>权限，就让用户输入密码；输入正确密码后就可以执行后面的命令。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endParaRPr lang="en-US" altLang="zh-CN" sz="200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r>
              <a:rPr lang="zh-CN" altLang="en-US" sz="2000" smtClean="0"/>
              <a:t>我们发现用户</a:t>
            </a:r>
            <a:r>
              <a:rPr lang="en-US" altLang="zh-CN" sz="2000" smtClean="0"/>
              <a:t>wangguozhan</a:t>
            </a:r>
            <a:r>
              <a:rPr lang="zh-CN" altLang="en-US" sz="2000" smtClean="0"/>
              <a:t>的</a:t>
            </a:r>
            <a:r>
              <a:rPr lang="en-US" altLang="zh-CN" sz="2000" smtClean="0"/>
              <a:t>sudo</a:t>
            </a:r>
            <a:r>
              <a:rPr lang="zh-CN" altLang="en-US" sz="2000" smtClean="0"/>
              <a:t>权限和</a:t>
            </a:r>
            <a:r>
              <a:rPr lang="en-US" altLang="zh-CN" sz="2000" smtClean="0"/>
              <a:t>root</a:t>
            </a:r>
            <a:r>
              <a:rPr lang="zh-CN" altLang="en-US" sz="2000" smtClean="0"/>
              <a:t>相同，我们要控制普通用户</a:t>
            </a:r>
            <a:r>
              <a:rPr lang="en-US" altLang="zh-CN" sz="2000" smtClean="0"/>
              <a:t>wangguozhan</a:t>
            </a:r>
            <a:r>
              <a:rPr lang="zh-CN" altLang="en-US" sz="2000" smtClean="0"/>
              <a:t>的</a:t>
            </a:r>
            <a:r>
              <a:rPr lang="en-US" altLang="zh-CN" sz="2000" smtClean="0"/>
              <a:t>sudo</a:t>
            </a:r>
            <a:r>
              <a:rPr lang="zh-CN" altLang="en-US" sz="2000" smtClean="0"/>
              <a:t>权限！</a:t>
            </a:r>
            <a:endParaRPr lang="en-US" altLang="zh-CN" sz="20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Clr>
                <a:srgbClr val="0070C0"/>
              </a:buClr>
              <a:buNone/>
            </a:pPr>
            <a:endParaRPr lang="zh-CN" altLang="en-US" sz="20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40" y="3809603"/>
            <a:ext cx="5562600" cy="7715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16216" y="404664"/>
            <a:ext cx="2520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su sudo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命令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05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6527</TotalTime>
  <Words>2114</Words>
  <Application>Microsoft Office PowerPoint</Application>
  <PresentationFormat>全屏显示(4:3)</PresentationFormat>
  <Paragraphs>213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等线</vt:lpstr>
      <vt:lpstr>等线 Light</vt:lpstr>
      <vt:lpstr>黑体</vt:lpstr>
      <vt:lpstr>华文楷体</vt:lpstr>
      <vt:lpstr>宋体</vt:lpstr>
      <vt:lpstr>微软雅黑</vt:lpstr>
      <vt:lpstr>Arial</vt:lpstr>
      <vt:lpstr>Calibri</vt:lpstr>
      <vt:lpstr>Tahoma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第1章内容回顾</dc:title>
  <dc:creator>xiaojing.dai</dc:creator>
  <cp:lastModifiedBy>Administrator</cp:lastModifiedBy>
  <cp:revision>1040</cp:revision>
  <dcterms:created xsi:type="dcterms:W3CDTF">2006-03-08T06:55:38Z</dcterms:created>
  <dcterms:modified xsi:type="dcterms:W3CDTF">2018-07-15T09:44:07Z</dcterms:modified>
</cp:coreProperties>
</file>